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67" r:id="rId5"/>
    <p:sldId id="278" r:id="rId6"/>
    <p:sldId id="283" r:id="rId7"/>
    <p:sldId id="284" r:id="rId8"/>
    <p:sldId id="285" r:id="rId9"/>
    <p:sldId id="286" r:id="rId10"/>
    <p:sldId id="287" r:id="rId11"/>
    <p:sldId id="288" r:id="rId12"/>
    <p:sldId id="289" r:id="rId13"/>
    <p:sldId id="290" r:id="rId1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104" d="100"/>
          <a:sy n="104" d="100"/>
        </p:scale>
        <p:origin x="144" y="32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DA9E687-D4D9-4830-96CB-55B3D74738A8}" type="datetime1">
              <a:rPr lang="es-ES" smtClean="0"/>
              <a:t>14/10/2020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s-ES" smtClean="0"/>
              <a:pPr algn="r" rtl="0"/>
              <a:t>‹Nº›</a:t>
            </a:fld>
            <a:endParaRPr lang="es-ES"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4064B05-B366-404F-9759-1BCDEA9B31DA}" type="datetime1">
              <a:rPr lang="es-ES" noProof="0" smtClean="0"/>
              <a:pPr/>
              <a:t>14/10/2020</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s-ES" noProof="0" smtClean="0"/>
              <a:pPr/>
              <a:t>‹Nº›</a:t>
            </a:fld>
            <a:endParaRPr lang="es-ES" noProof="0"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074690-7256-4BB9-AC0F-97AEAE8CDEC2}" type="slidenum">
              <a:rPr lang="es-ES" smtClean="0"/>
              <a:pPr/>
              <a:t>1</a:t>
            </a:fld>
            <a:endParaRPr lang="es-ES" dirty="0"/>
          </a:p>
        </p:txBody>
      </p:sp>
    </p:spTree>
    <p:extLst>
      <p:ext uri="{BB962C8B-B14F-4D97-AF65-F5344CB8AC3E}">
        <p14:creationId xmlns:p14="http://schemas.microsoft.com/office/powerpoint/2010/main" val="51207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10</a:t>
            </a:fld>
            <a:endParaRPr lang="es-ES" noProof="0" dirty="0"/>
          </a:p>
        </p:txBody>
      </p:sp>
    </p:spTree>
    <p:extLst>
      <p:ext uri="{BB962C8B-B14F-4D97-AF65-F5344CB8AC3E}">
        <p14:creationId xmlns:p14="http://schemas.microsoft.com/office/powerpoint/2010/main" val="182144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a:t>
            </a:fld>
            <a:endParaRPr lang="es-ES" noProof="0" dirty="0"/>
          </a:p>
        </p:txBody>
      </p:sp>
    </p:spTree>
    <p:extLst>
      <p:ext uri="{BB962C8B-B14F-4D97-AF65-F5344CB8AC3E}">
        <p14:creationId xmlns:p14="http://schemas.microsoft.com/office/powerpoint/2010/main" val="299992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3</a:t>
            </a:fld>
            <a:endParaRPr lang="es-ES" noProof="0" dirty="0"/>
          </a:p>
        </p:txBody>
      </p:sp>
    </p:spTree>
    <p:extLst>
      <p:ext uri="{BB962C8B-B14F-4D97-AF65-F5344CB8AC3E}">
        <p14:creationId xmlns:p14="http://schemas.microsoft.com/office/powerpoint/2010/main" val="315618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4</a:t>
            </a:fld>
            <a:endParaRPr lang="es-ES" noProof="0" dirty="0"/>
          </a:p>
        </p:txBody>
      </p:sp>
    </p:spTree>
    <p:extLst>
      <p:ext uri="{BB962C8B-B14F-4D97-AF65-F5344CB8AC3E}">
        <p14:creationId xmlns:p14="http://schemas.microsoft.com/office/powerpoint/2010/main" val="127378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5</a:t>
            </a:fld>
            <a:endParaRPr lang="es-ES" noProof="0" dirty="0"/>
          </a:p>
        </p:txBody>
      </p:sp>
    </p:spTree>
    <p:extLst>
      <p:ext uri="{BB962C8B-B14F-4D97-AF65-F5344CB8AC3E}">
        <p14:creationId xmlns:p14="http://schemas.microsoft.com/office/powerpoint/2010/main" val="257787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6</a:t>
            </a:fld>
            <a:endParaRPr lang="es-ES" noProof="0" dirty="0"/>
          </a:p>
        </p:txBody>
      </p:sp>
    </p:spTree>
    <p:extLst>
      <p:ext uri="{BB962C8B-B14F-4D97-AF65-F5344CB8AC3E}">
        <p14:creationId xmlns:p14="http://schemas.microsoft.com/office/powerpoint/2010/main" val="381866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7</a:t>
            </a:fld>
            <a:endParaRPr lang="es-ES" noProof="0" dirty="0"/>
          </a:p>
        </p:txBody>
      </p:sp>
    </p:spTree>
    <p:extLst>
      <p:ext uri="{BB962C8B-B14F-4D97-AF65-F5344CB8AC3E}">
        <p14:creationId xmlns:p14="http://schemas.microsoft.com/office/powerpoint/2010/main" val="254886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8</a:t>
            </a:fld>
            <a:endParaRPr lang="es-ES" noProof="0" dirty="0"/>
          </a:p>
        </p:txBody>
      </p:sp>
    </p:spTree>
    <p:extLst>
      <p:ext uri="{BB962C8B-B14F-4D97-AF65-F5344CB8AC3E}">
        <p14:creationId xmlns:p14="http://schemas.microsoft.com/office/powerpoint/2010/main" val="411916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9</a:t>
            </a:fld>
            <a:endParaRPr lang="es-ES" noProof="0" dirty="0"/>
          </a:p>
        </p:txBody>
      </p:sp>
    </p:spTree>
    <p:extLst>
      <p:ext uri="{BB962C8B-B14F-4D97-AF65-F5344CB8AC3E}">
        <p14:creationId xmlns:p14="http://schemas.microsoft.com/office/powerpoint/2010/main" val="261875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lvl1pPr algn="l" rtl="0">
              <a:defRPr>
                <a:solidFill>
                  <a:schemeClr val="tx2"/>
                </a:solidFill>
              </a:defRPr>
            </a:lvl1pPr>
          </a:lstStyle>
          <a:p>
            <a:pPr rtl="0"/>
            <a:endParaRPr lang="es-ES" noProof="0" dirty="0"/>
          </a:p>
        </p:txBody>
      </p:sp>
      <p:sp>
        <p:nvSpPr>
          <p:cNvPr id="4" name="Marcador de posición de fecha 3"/>
          <p:cNvSpPr>
            <a:spLocks noGrp="1"/>
          </p:cNvSpPr>
          <p:nvPr>
            <p:ph type="dt" sz="half" idx="10"/>
          </p:nvPr>
        </p:nvSpPr>
        <p:spPr/>
        <p:txBody>
          <a:bodyPr rtlCol="0"/>
          <a:lstStyle>
            <a:lvl1pPr algn="l" rtl="0">
              <a:defRPr>
                <a:solidFill>
                  <a:schemeClr val="tx2"/>
                </a:solidFill>
              </a:defRPr>
            </a:lvl1pPr>
          </a:lstStyle>
          <a:p>
            <a:fld id="{41CC2B9D-276D-41DE-A622-C7D1BB390971}" type="datetime1">
              <a:rPr lang="es-ES" noProof="0" smtClean="0"/>
              <a:pPr/>
              <a:t>14/10/2020</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s-ES" smtClean="0"/>
              <a:pPr/>
              <a:t>‹Nº›</a:t>
            </a:fld>
            <a:endParaRPr lang="es-ES" dirty="0"/>
          </a:p>
        </p:txBody>
      </p:sp>
      <p:grpSp>
        <p:nvGrpSpPr>
          <p:cNvPr id="7" name="Grupo 6"/>
          <p:cNvGrpSpPr/>
          <p:nvPr/>
        </p:nvGrpSpPr>
        <p:grpSpPr>
          <a:xfrm>
            <a:off x="1218882" y="1600200"/>
            <a:ext cx="9739746" cy="73152"/>
            <a:chOff x="914400" y="1200150"/>
            <a:chExt cx="7306712" cy="54864"/>
          </a:xfrm>
        </p:grpSpPr>
        <p:sp>
          <p:nvSpPr>
            <p:cNvPr id="8" name="E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E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0" name="Grupo 9"/>
            <p:cNvGrpSpPr/>
            <p:nvPr/>
          </p:nvGrpSpPr>
          <p:grpSpPr>
            <a:xfrm>
              <a:off x="1036847" y="1207626"/>
              <a:ext cx="7074290" cy="38998"/>
              <a:chOff x="2141408" y="1752956"/>
              <a:chExt cx="7315200" cy="38998"/>
            </a:xfrm>
            <a:solidFill>
              <a:schemeClr val="tx2"/>
            </a:solidFill>
          </p:grpSpPr>
          <p:cxnSp>
            <p:nvCxnSpPr>
              <p:cNvPr id="11" name="Conector recto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o 12"/>
          <p:cNvGrpSpPr/>
          <p:nvPr/>
        </p:nvGrpSpPr>
        <p:grpSpPr>
          <a:xfrm>
            <a:off x="1218882" y="4851400"/>
            <a:ext cx="9739746" cy="73152"/>
            <a:chOff x="914400" y="3638550"/>
            <a:chExt cx="7306712" cy="54864"/>
          </a:xfrm>
        </p:grpSpPr>
        <p:sp>
          <p:nvSpPr>
            <p:cNvPr id="14" name="E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E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p:cNvGrpSpPr/>
            <p:nvPr/>
          </p:nvGrpSpPr>
          <p:grpSpPr>
            <a:xfrm>
              <a:off x="1036847" y="3646026"/>
              <a:ext cx="7074290" cy="38998"/>
              <a:chOff x="2141408" y="1752956"/>
              <a:chExt cx="7315200" cy="38998"/>
            </a:xfrm>
            <a:solidFill>
              <a:schemeClr val="tx2"/>
            </a:solidFill>
          </p:grpSpPr>
          <p:cxnSp>
            <p:nvCxnSpPr>
              <p:cNvPr id="17" name="Conector recto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9B2BA118-4550-4128-9948-985832F319A5}" type="datetime1">
              <a:rPr lang="es-ES" noProof="0" smtClean="0"/>
              <a:pPr/>
              <a:t>14/10/2020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34563" y="434975"/>
            <a:ext cx="1168400" cy="5661025"/>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3AB359EF-B85B-47AD-975B-7FBC1A772523}" type="datetime1">
              <a:rPr lang="es-ES" noProof="0" smtClean="0"/>
              <a:pPr/>
              <a:t>14/10/2020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A5E7A95-9D0C-4A80-BFFE-EA4E89FA91A6}" type="datetime1">
              <a:rPr lang="es-ES" noProof="0" smtClean="0"/>
              <a:pPr/>
              <a:t>14/10/2020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dirty="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19986606-ADC7-49A6-9F06-554C0ACF08BF}" type="datetime1">
              <a:rPr lang="es-ES" noProof="0" smtClean="0"/>
              <a:pPr/>
              <a:t>14/10/2020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grpSp>
        <p:nvGrpSpPr>
          <p:cNvPr id="13" name="Grupo 12"/>
          <p:cNvGrpSpPr/>
          <p:nvPr/>
        </p:nvGrpSpPr>
        <p:grpSpPr>
          <a:xfrm>
            <a:off x="3273781" y="3475736"/>
            <a:ext cx="5641265" cy="54864"/>
            <a:chOff x="2455975" y="2588441"/>
            <a:chExt cx="4232051" cy="41148"/>
          </a:xfrm>
        </p:grpSpPr>
        <p:sp>
          <p:nvSpPr>
            <p:cNvPr id="14" name="E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E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nvGrpSpPr>
            <p:cNvPr id="16" name="Grupo 15"/>
            <p:cNvGrpSpPr/>
            <p:nvPr/>
          </p:nvGrpSpPr>
          <p:grpSpPr>
            <a:xfrm>
              <a:off x="2563229" y="2594391"/>
              <a:ext cx="4023360" cy="29249"/>
              <a:chOff x="2550323" y="3458731"/>
              <a:chExt cx="4023360" cy="38998"/>
            </a:xfrm>
          </p:grpSpPr>
          <p:cxnSp>
            <p:nvCxnSpPr>
              <p:cNvPr id="17" name="Conector recto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Conector recto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E9685C2E-AAA6-45C9-A717-D133C2C70B03}" type="datetime1">
              <a:rPr lang="es-ES" noProof="0" smtClean="0"/>
              <a:pPr/>
              <a:t>14/10/2020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dirty="0"/>
              <a:t>Haga clic para modificar el estilo de texto del patrón</a:t>
            </a:r>
          </a:p>
        </p:txBody>
      </p:sp>
      <p:sp>
        <p:nvSpPr>
          <p:cNvPr id="4" name="Marcador de posición de contenido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A6931BD-6B88-4DC1-BABB-121728874770}" type="datetime1">
              <a:rPr lang="es-ES" noProof="0" smtClean="0"/>
              <a:pPr/>
              <a:t>14/10/2020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8A841E79-7DAC-44BD-991A-1D15028684E6}" type="datetime1">
              <a:rPr lang="es-ES" noProof="0" smtClean="0"/>
              <a:pPr/>
              <a:t>14/10/2020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8C417530-DCFD-4A5A-9770-DD12A14AA061}" type="datetime1">
              <a:rPr lang="es-ES" noProof="0" smtClean="0"/>
              <a:pPr/>
              <a:t>14/10/2020</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F398B144-D9F8-4FC0-9589-842D563E4CA0}" type="datetime1">
              <a:rPr lang="es-ES" noProof="0" smtClean="0"/>
              <a:pPr/>
              <a:t>14/10/2020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a:t>Haga clic para modificar el estilo de título del patrón</a:t>
            </a:r>
            <a:endParaRPr lang="es-ES" noProof="0" dirty="0"/>
          </a:p>
        </p:txBody>
      </p:sp>
      <p:sp>
        <p:nvSpPr>
          <p:cNvPr id="8" name="Rectángulo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308846DF-04E3-4658-84E6-0B399E01081A}" type="datetime1">
              <a:rPr lang="es-ES" noProof="0" smtClean="0"/>
              <a:pPr/>
              <a:t>14/10/2020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ángulo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s-ES" sz="2400" noProof="0" dirty="0"/>
          </a:p>
        </p:txBody>
      </p:sp>
      <p:sp>
        <p:nvSpPr>
          <p:cNvPr id="8" name="Rectángulo redondeado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fld id="{05DDD192-0430-4E48-9A9B-AD25C0775A0C}" type="datetime1">
              <a:rPr lang="es-ES" noProof="0" smtClean="0"/>
              <a:pPr/>
              <a:t>14/10/2020</a:t>
            </a:fld>
            <a:endParaRPr lang="es-ES" noProof="0" dirty="0"/>
          </a:p>
        </p:txBody>
      </p:sp>
      <p:sp>
        <p:nvSpPr>
          <p:cNvPr id="6" name="Marcador de posición de número de diapositiva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s-ES" smtClean="0"/>
              <a:pPr/>
              <a:t>‹Nº›</a:t>
            </a:fld>
            <a:endParaRPr lang="es-E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84" y="1973503"/>
            <a:ext cx="2910993" cy="291099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588" y="5229200"/>
            <a:ext cx="1511120" cy="1511120"/>
          </a:xfrm>
          <a:prstGeom prst="ellipse">
            <a:avLst/>
          </a:prstGeom>
        </p:spPr>
      </p:pic>
      <p:pic>
        <p:nvPicPr>
          <p:cNvPr id="9" name="Imagen 8"/>
          <p:cNvPicPr>
            <a:picLocks noChangeAspect="1"/>
          </p:cNvPicPr>
          <p:nvPr/>
        </p:nvPicPr>
        <p:blipFill>
          <a:blip r:embed="rId5"/>
          <a:stretch>
            <a:fillRect/>
          </a:stretch>
        </p:blipFill>
        <p:spPr>
          <a:xfrm>
            <a:off x="2495986" y="5242763"/>
            <a:ext cx="1497557" cy="1497557"/>
          </a:xfrm>
          <a:prstGeom prst="ellipse">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292" y="5130606"/>
            <a:ext cx="1512168" cy="1512168"/>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0716" y="1629522"/>
            <a:ext cx="2232248" cy="2232248"/>
          </a:xfrm>
          <a:prstGeom prst="rect">
            <a:avLst/>
          </a:prstGeom>
        </p:spPr>
      </p:pic>
      <p:sp>
        <p:nvSpPr>
          <p:cNvPr id="18" name="Título 1">
            <a:extLst>
              <a:ext uri="{FF2B5EF4-FFF2-40B4-BE49-F238E27FC236}">
                <a16:creationId xmlns:a16="http://schemas.microsoft.com/office/drawing/2014/main" id="{4F312825-0A98-48B8-8C39-D052433F9EEA}"/>
              </a:ext>
            </a:extLst>
          </p:cNvPr>
          <p:cNvSpPr txBox="1">
            <a:spLocks/>
          </p:cNvSpPr>
          <p:nvPr/>
        </p:nvSpPr>
        <p:spPr>
          <a:xfrm>
            <a:off x="2132924" y="2574092"/>
            <a:ext cx="7056784" cy="14841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chemeClr val="tx2"/>
                </a:solidFill>
                <a:latin typeface="+mj-lt"/>
                <a:ea typeface="+mj-ea"/>
                <a:cs typeface="+mj-cs"/>
              </a:defRPr>
            </a:lvl1pPr>
          </a:lstStyle>
          <a:p>
            <a:pPr marL="270510"/>
            <a:br>
              <a:rPr lang="es-CO" sz="200" cap="all" dirty="0">
                <a:ea typeface="+mn-ea"/>
                <a:cs typeface="+mn-cs"/>
              </a:rPr>
            </a:br>
            <a:br>
              <a:rPr lang="es-CO" sz="200" cap="all" dirty="0">
                <a:ea typeface="+mn-ea"/>
                <a:cs typeface="+mn-cs"/>
              </a:rPr>
            </a:br>
            <a:br>
              <a:rPr lang="es-CO" sz="200" cap="all" dirty="0">
                <a:ea typeface="+mn-ea"/>
                <a:cs typeface="+mn-cs"/>
              </a:rPr>
            </a:br>
            <a:br>
              <a:rPr lang="es-CO" sz="200" cap="all" dirty="0">
                <a:ea typeface="+mn-ea"/>
                <a:cs typeface="+mn-cs"/>
              </a:rPr>
            </a:br>
            <a:br>
              <a:rPr lang="es-CO" sz="200" cap="all" dirty="0">
                <a:ea typeface="+mn-ea"/>
                <a:cs typeface="+mn-cs"/>
              </a:rPr>
            </a:br>
            <a:r>
              <a:rPr lang="es-CO" sz="200" dirty="0">
                <a:latin typeface="Calibri" panose="020F0502020204030204" pitchFamily="34" charset="0"/>
                <a:ea typeface="Times New Roman" panose="02020603050405020304" pitchFamily="18" charset="0"/>
              </a:rPr>
              <a:t> </a:t>
            </a:r>
            <a:br>
              <a:rPr lang="es-CO" sz="200" dirty="0">
                <a:latin typeface="Calibri" panose="020F0502020204030204" pitchFamily="34" charset="0"/>
                <a:ea typeface="Times New Roman" panose="02020603050405020304" pitchFamily="18" charset="0"/>
              </a:rPr>
            </a:br>
            <a:br>
              <a:rPr lang="es-CO" sz="200" cap="all" dirty="0">
                <a:ea typeface="+mn-ea"/>
                <a:cs typeface="+mn-cs"/>
              </a:rPr>
            </a:br>
            <a:br>
              <a:rPr lang="es-CO" sz="2800" cap="all" dirty="0">
                <a:ea typeface="+mn-ea"/>
                <a:cs typeface="+mn-cs"/>
              </a:rPr>
            </a:br>
            <a:r>
              <a:rPr lang="es-CO" sz="2800" cap="all" dirty="0">
                <a:ea typeface="+mn-ea"/>
                <a:cs typeface="+mn-cs"/>
              </a:rPr>
              <a:t>La educación emocional y el desarrollo humano sostenible, </a:t>
            </a:r>
            <a:br>
              <a:rPr lang="es-CO" sz="2800" cap="all" dirty="0">
                <a:ea typeface="+mn-ea"/>
                <a:cs typeface="+mn-cs"/>
              </a:rPr>
            </a:br>
            <a:r>
              <a:rPr lang="es-CO" sz="2800" cap="all" dirty="0">
                <a:ea typeface="+mn-ea"/>
                <a:cs typeface="+mn-cs"/>
              </a:rPr>
              <a:t>el gran reto de educar la esperanza</a:t>
            </a:r>
            <a:br>
              <a:rPr lang="es-CO" sz="2800" cap="all" dirty="0">
                <a:ea typeface="+mn-ea"/>
                <a:cs typeface="+mn-cs"/>
              </a:rPr>
            </a:br>
            <a:br>
              <a:rPr lang="es-CO" sz="2800" cap="all" dirty="0">
                <a:ea typeface="+mn-ea"/>
                <a:cs typeface="+mn-cs"/>
              </a:rPr>
            </a:br>
            <a:br>
              <a:rPr lang="es-CO" sz="200" cap="all" dirty="0">
                <a:ea typeface="+mn-ea"/>
                <a:cs typeface="+mn-cs"/>
              </a:rPr>
            </a:br>
            <a:endParaRPr lang="es-ES" sz="500" dirty="0">
              <a:solidFill>
                <a:schemeClr val="tx1"/>
              </a:solidFill>
            </a:endParaRPr>
          </a:p>
        </p:txBody>
      </p:sp>
      <p:sp>
        <p:nvSpPr>
          <p:cNvPr id="19" name="Subtítulo 2">
            <a:extLst>
              <a:ext uri="{FF2B5EF4-FFF2-40B4-BE49-F238E27FC236}">
                <a16:creationId xmlns:a16="http://schemas.microsoft.com/office/drawing/2014/main" id="{00CB293B-C302-4622-A4F5-032001C97FA9}"/>
              </a:ext>
            </a:extLst>
          </p:cNvPr>
          <p:cNvSpPr>
            <a:spLocks noGrp="1"/>
          </p:cNvSpPr>
          <p:nvPr>
            <p:ph type="subTitle" idx="1"/>
          </p:nvPr>
        </p:nvSpPr>
        <p:spPr>
          <a:xfrm>
            <a:off x="2133973" y="3877591"/>
            <a:ext cx="8784976" cy="991077"/>
          </a:xfrm>
        </p:spPr>
        <p:txBody>
          <a:bodyPr rtlCol="0">
            <a:normAutofit/>
          </a:bodyPr>
          <a:lstStyle/>
          <a:p>
            <a:pPr rtl="0"/>
            <a:r>
              <a:rPr lang="es-ES" sz="1800" dirty="0"/>
              <a:t>Beltrán Yaneth, </a:t>
            </a:r>
            <a:r>
              <a:rPr lang="es-CO" sz="1800" cap="all" dirty="0">
                <a:ea typeface="+mn-ea"/>
                <a:cs typeface="+mn-cs"/>
              </a:rPr>
              <a:t>Universidad Distrital Francisco José de Caldas, </a:t>
            </a:r>
            <a:r>
              <a:rPr lang="es-CO" sz="1800" cap="all" dirty="0" err="1">
                <a:ea typeface="+mn-ea"/>
                <a:cs typeface="+mn-cs"/>
              </a:rPr>
              <a:t>colombia</a:t>
            </a:r>
            <a:endParaRPr lang="es-ES" sz="1800" dirty="0"/>
          </a:p>
          <a:p>
            <a:pPr rtl="0"/>
            <a:r>
              <a:rPr lang="es-ES" sz="1400" dirty="0">
                <a:latin typeface="+mj-lt"/>
                <a:cs typeface="Arial" panose="020B0604020202020204" pitchFamily="34" charset="0"/>
              </a:rPr>
              <a:t>      </a:t>
            </a:r>
            <a:endParaRPr lang="es-ES" sz="1800" dirty="0"/>
          </a:p>
        </p:txBody>
      </p:sp>
      <p:sp>
        <p:nvSpPr>
          <p:cNvPr id="20" name="CuadroTexto 19">
            <a:extLst>
              <a:ext uri="{FF2B5EF4-FFF2-40B4-BE49-F238E27FC236}">
                <a16:creationId xmlns:a16="http://schemas.microsoft.com/office/drawing/2014/main" id="{0E47E59F-C921-47F0-AB1C-0031C8852ED2}"/>
              </a:ext>
            </a:extLst>
          </p:cNvPr>
          <p:cNvSpPr txBox="1"/>
          <p:nvPr/>
        </p:nvSpPr>
        <p:spPr>
          <a:xfrm>
            <a:off x="4294212" y="4410016"/>
            <a:ext cx="4608512" cy="338554"/>
          </a:xfrm>
          <a:prstGeom prst="rect">
            <a:avLst/>
          </a:prstGeom>
          <a:noFill/>
        </p:spPr>
        <p:txBody>
          <a:bodyPr wrap="square">
            <a:spAutoFit/>
          </a:bodyPr>
          <a:lstStyle/>
          <a:p>
            <a:r>
              <a:rPr lang="es-ES" sz="1600" dirty="0">
                <a:solidFill>
                  <a:schemeClr val="tx2"/>
                </a:solidFill>
                <a:latin typeface="+mj-lt"/>
                <a:cs typeface="Arial" panose="020B0604020202020204" pitchFamily="34" charset="0"/>
              </a:rPr>
              <a:t>3144428980 </a:t>
            </a:r>
            <a:r>
              <a:rPr lang="es-CO" sz="1600" dirty="0">
                <a:solidFill>
                  <a:schemeClr val="tx2"/>
                </a:solidFill>
                <a:latin typeface="Arial" panose="020B0604020202020204" pitchFamily="34" charset="0"/>
                <a:cs typeface="Arial" panose="020B0604020202020204" pitchFamily="34" charset="0"/>
              </a:rPr>
              <a:t>nybeltranp@udistrital.edu.com</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dirty="0"/>
              <a:t>nybeltranp@udistrital.edu.co</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5" name="Imagen 4"/>
          <p:cNvPicPr>
            <a:picLocks noChangeAspect="1"/>
          </p:cNvPicPr>
          <p:nvPr/>
        </p:nvPicPr>
        <p:blipFill>
          <a:blip r:embed="rId4"/>
          <a:stretch>
            <a:fillRect/>
          </a:stretch>
        </p:blipFill>
        <p:spPr>
          <a:xfrm>
            <a:off x="10738259" y="5150610"/>
            <a:ext cx="972148" cy="972148"/>
          </a:xfrm>
          <a:prstGeom prst="ellipse">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4363" y="292126"/>
            <a:ext cx="2204864" cy="2204864"/>
          </a:xfrm>
          <a:prstGeom prst="rect">
            <a:avLst/>
          </a:prstGeom>
        </p:spPr>
      </p:pic>
    </p:spTree>
    <p:extLst>
      <p:ext uri="{BB962C8B-B14F-4D97-AF65-F5344CB8AC3E}">
        <p14:creationId xmlns:p14="http://schemas.microsoft.com/office/powerpoint/2010/main" val="195972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18883" y="980728"/>
            <a:ext cx="1923201" cy="619472"/>
          </a:xfrm>
        </p:spPr>
        <p:txBody>
          <a:bodyPr rtlCol="0"/>
          <a:lstStyle/>
          <a:p>
            <a:pPr rtl="0"/>
            <a:r>
              <a:rPr lang="es-ES" dirty="0"/>
              <a:t>Premisas </a:t>
            </a:r>
          </a:p>
        </p:txBody>
      </p:sp>
      <p:sp>
        <p:nvSpPr>
          <p:cNvPr id="14" name="Marcador de posición de contenido 13"/>
          <p:cNvSpPr>
            <a:spLocks noGrp="1"/>
          </p:cNvSpPr>
          <p:nvPr>
            <p:ph idx="1"/>
          </p:nvPr>
        </p:nvSpPr>
        <p:spPr>
          <a:xfrm>
            <a:off x="4590825" y="2510589"/>
            <a:ext cx="5595609" cy="3045650"/>
          </a:xfrm>
        </p:spPr>
        <p:txBody>
          <a:bodyPr rtlCol="0"/>
          <a:lstStyle/>
          <a:p>
            <a:pPr marL="0" indent="0">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rtl="0">
              <a:buNone/>
            </a:pPr>
            <a:r>
              <a:rPr lang="es-CO" sz="1800" dirty="0">
                <a:effectLst/>
                <a:latin typeface="Arial" panose="020B0604020202020204" pitchFamily="34" charset="0"/>
                <a:ea typeface="Calibri" panose="020F0502020204030204" pitchFamily="34" charset="0"/>
              </a:rPr>
              <a:t>La primera matriz de formación humana es el afecto materno, cuyo suplemento y relevo posterior en la sociedad moderna es la comprensión afectuosa del maestro. La afectividad consciente, la motivación, el interés, la buena disposición, los estímulos positivos, la empatía, son variaciones pedagógicas del principio que articula la cabeza con el corazón, la razón con el sentimiento, lo cognitivo con lo afectivo” como lo plantearon Flórez (2010 pág. 17).</a:t>
            </a:r>
            <a:endParaRPr lang="es-ES"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pic>
        <p:nvPicPr>
          <p:cNvPr id="1026" name="Picture 2" descr="It's best when they work together. Heart and Brain Drawings. Click the image, for more art by Evelyn Lorenz.">
            <a:extLst>
              <a:ext uri="{FF2B5EF4-FFF2-40B4-BE49-F238E27FC236}">
                <a16:creationId xmlns:a16="http://schemas.microsoft.com/office/drawing/2014/main" id="{CEC831CD-A501-479F-95D3-D295C41F3B6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4513" y="2564904"/>
            <a:ext cx="3600400"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594C6A83-11F0-4355-A165-98A4758C181F}"/>
              </a:ext>
            </a:extLst>
          </p:cNvPr>
          <p:cNvSpPr txBox="1"/>
          <p:nvPr/>
        </p:nvSpPr>
        <p:spPr>
          <a:xfrm>
            <a:off x="3707779" y="1184701"/>
            <a:ext cx="6094602" cy="830997"/>
          </a:xfrm>
          <a:prstGeom prst="rect">
            <a:avLst/>
          </a:prstGeom>
          <a:noFill/>
        </p:spPr>
        <p:txBody>
          <a:bodyPr wrap="square">
            <a:spAutoFit/>
          </a:bodyPr>
          <a:lstStyle/>
          <a:p>
            <a:pPr algn="ctr"/>
            <a:r>
              <a:rPr lang="es-CO" sz="2400" b="1" dirty="0">
                <a:effectLst/>
                <a:latin typeface="Arial" panose="020B0604020202020204" pitchFamily="34" charset="0"/>
                <a:ea typeface="Calibri" panose="020F0502020204030204" pitchFamily="34" charset="0"/>
                <a:cs typeface="Times New Roman" panose="02020603050405020304" pitchFamily="18" charset="0"/>
              </a:rPr>
              <a:t>“</a:t>
            </a:r>
            <a:r>
              <a:rPr lang="es-CO" sz="2400" b="1" dirty="0" err="1">
                <a:latin typeface="Arial" panose="020B0604020202020204" pitchFamily="34" charset="0"/>
                <a:ea typeface="Calibri" panose="020F0502020204030204" pitchFamily="34" charset="0"/>
                <a:cs typeface="Times New Roman" panose="02020603050405020304" pitchFamily="18" charset="0"/>
              </a:rPr>
              <a:t>A</a:t>
            </a:r>
            <a:r>
              <a:rPr lang="es-CO" sz="2400" b="1" dirty="0" err="1">
                <a:effectLst/>
                <a:latin typeface="Arial" panose="020B0604020202020204" pitchFamily="34" charset="0"/>
                <a:ea typeface="Calibri" panose="020F0502020204030204" pitchFamily="34" charset="0"/>
                <a:cs typeface="Times New Roman" panose="02020603050405020304" pitchFamily="18" charset="0"/>
              </a:rPr>
              <a:t>utoregularse</a:t>
            </a:r>
            <a:r>
              <a:rPr lang="es-CO" sz="2400" b="1" dirty="0">
                <a:effectLst/>
                <a:latin typeface="Arial" panose="020B0604020202020204" pitchFamily="34" charset="0"/>
                <a:ea typeface="Calibri" panose="020F0502020204030204" pitchFamily="34" charset="0"/>
                <a:cs typeface="Times New Roman" panose="02020603050405020304" pitchFamily="18" charset="0"/>
              </a:rPr>
              <a:t> emocionalmente, es el próximo paso de la evolución humana".</a:t>
            </a:r>
            <a:r>
              <a:rPr lang="es-CO" sz="2400" dirty="0">
                <a:effectLst/>
                <a:latin typeface="Arial" panose="020B0604020202020204" pitchFamily="34" charset="0"/>
                <a:ea typeface="Calibri" panose="020F0502020204030204" pitchFamily="34" charset="0"/>
                <a:cs typeface="Times New Roman" panose="02020603050405020304" pitchFamily="18" charset="0"/>
              </a:rPr>
              <a:t> </a:t>
            </a:r>
            <a:endParaRPr lang="es-CO" sz="2400" dirty="0"/>
          </a:p>
        </p:txBody>
      </p:sp>
      <p:sp>
        <p:nvSpPr>
          <p:cNvPr id="16" name="CuadroTexto 15">
            <a:extLst>
              <a:ext uri="{FF2B5EF4-FFF2-40B4-BE49-F238E27FC236}">
                <a16:creationId xmlns:a16="http://schemas.microsoft.com/office/drawing/2014/main" id="{630F45B3-E01B-462E-8113-4EC5444F1F5E}"/>
              </a:ext>
            </a:extLst>
          </p:cNvPr>
          <p:cNvSpPr txBox="1"/>
          <p:nvPr/>
        </p:nvSpPr>
        <p:spPr>
          <a:xfrm>
            <a:off x="8143568" y="2202812"/>
            <a:ext cx="2279384" cy="307777"/>
          </a:xfrm>
          <a:prstGeom prst="rect">
            <a:avLst/>
          </a:prstGeom>
          <a:noFill/>
        </p:spPr>
        <p:txBody>
          <a:bodyPr wrap="square">
            <a:spAutoFit/>
          </a:bodyPr>
          <a:lstStyle/>
          <a:p>
            <a:pPr marL="0" indent="0">
              <a:buNone/>
            </a:pPr>
            <a:r>
              <a:rPr lang="es-CO" sz="1400" dirty="0">
                <a:effectLst/>
                <a:latin typeface="Arial" panose="020B0604020202020204" pitchFamily="34" charset="0"/>
                <a:ea typeface="Calibri" panose="020F0502020204030204" pitchFamily="34" charset="0"/>
                <a:cs typeface="Times New Roman" panose="02020603050405020304" pitchFamily="18" charset="0"/>
              </a:rPr>
              <a:t>José Luis Bimbela</a:t>
            </a:r>
            <a:endParaRPr lang="es-CO" sz="1400" b="1"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2" name="Grupo 21">
            <a:extLst>
              <a:ext uri="{FF2B5EF4-FFF2-40B4-BE49-F238E27FC236}">
                <a16:creationId xmlns:a16="http://schemas.microsoft.com/office/drawing/2014/main" id="{BCC90793-8E48-4A16-A3C9-7DD4A3768E7A}"/>
              </a:ext>
            </a:extLst>
          </p:cNvPr>
          <p:cNvGrpSpPr/>
          <p:nvPr/>
        </p:nvGrpSpPr>
        <p:grpSpPr>
          <a:xfrm>
            <a:off x="10218717" y="280499"/>
            <a:ext cx="1780350" cy="5842259"/>
            <a:chOff x="10218717" y="280499"/>
            <a:chExt cx="1780350" cy="5842259"/>
          </a:xfrm>
        </p:grpSpPr>
        <p:pic>
          <p:nvPicPr>
            <p:cNvPr id="23" name="Imagen 22">
              <a:extLst>
                <a:ext uri="{FF2B5EF4-FFF2-40B4-BE49-F238E27FC236}">
                  <a16:creationId xmlns:a16="http://schemas.microsoft.com/office/drawing/2014/main" id="{A79125D3-47E3-4A2F-8824-086AF34CD05B}"/>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4" name="Imagen 23">
              <a:extLst>
                <a:ext uri="{FF2B5EF4-FFF2-40B4-BE49-F238E27FC236}">
                  <a16:creationId xmlns:a16="http://schemas.microsoft.com/office/drawing/2014/main" id="{FF2245F0-D81D-4E0F-B6C6-96CEF86FC281}"/>
                </a:ext>
              </a:extLst>
            </p:cNvPr>
            <p:cNvPicPr>
              <a:picLocks noChangeAspect="1"/>
            </p:cNvPicPr>
            <p:nvPr/>
          </p:nvPicPr>
          <p:blipFill>
            <a:blip r:embed="rId6">
              <a:alphaModFix amt="35000"/>
            </a:blip>
            <a:stretch>
              <a:fillRect/>
            </a:stretch>
          </p:blipFill>
          <p:spPr>
            <a:xfrm>
              <a:off x="10738259" y="5150610"/>
              <a:ext cx="972148" cy="972148"/>
            </a:xfrm>
            <a:prstGeom prst="ellipse">
              <a:avLst/>
            </a:prstGeom>
          </p:spPr>
        </p:pic>
        <p:pic>
          <p:nvPicPr>
            <p:cNvPr id="25" name="Imagen 24">
              <a:extLst>
                <a:ext uri="{FF2B5EF4-FFF2-40B4-BE49-F238E27FC236}">
                  <a16:creationId xmlns:a16="http://schemas.microsoft.com/office/drawing/2014/main" id="{BE30C848-3728-4847-ACB9-D0F502B84780}"/>
                </a:ext>
              </a:extLst>
            </p:cNvPr>
            <p:cNvPicPr>
              <a:picLocks noChangeAspect="1"/>
            </p:cNvPicPr>
            <p:nvPr/>
          </p:nvPicPr>
          <p:blipFill>
            <a:blip r:embed="rId7"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6" name="Imagen 25">
              <a:extLst>
                <a:ext uri="{FF2B5EF4-FFF2-40B4-BE49-F238E27FC236}">
                  <a16:creationId xmlns:a16="http://schemas.microsoft.com/office/drawing/2014/main" id="{7FCE0D6E-2D23-4EDC-B883-D7095D20F0F9}"/>
                </a:ext>
              </a:extLst>
            </p:cNvPr>
            <p:cNvPicPr>
              <a:picLocks noChangeAspect="1"/>
            </p:cNvPicPr>
            <p:nvPr/>
          </p:nvPicPr>
          <p:blipFill>
            <a:blip r:embed="rId8"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sp>
        <p:nvSpPr>
          <p:cNvPr id="14" name="Marcador de posición de contenido 13"/>
          <p:cNvSpPr>
            <a:spLocks noGrp="1"/>
          </p:cNvSpPr>
          <p:nvPr>
            <p:ph idx="1"/>
          </p:nvPr>
        </p:nvSpPr>
        <p:spPr>
          <a:xfrm>
            <a:off x="1570182" y="3523320"/>
            <a:ext cx="5859532" cy="2194210"/>
          </a:xfrm>
        </p:spPr>
        <p:txBody>
          <a:bodyPr rtlCol="0">
            <a:normAutofit/>
          </a:bodyPr>
          <a:lstStyle/>
          <a:p>
            <a:pPr marL="0" indent="0" algn="just">
              <a:buNone/>
            </a:pPr>
            <a:r>
              <a:rPr lang="es-CO" sz="1600" dirty="0">
                <a:effectLst/>
                <a:latin typeface="Arial" panose="020B0604020202020204" pitchFamily="34" charset="0"/>
                <a:ea typeface="Calibri" panose="020F0502020204030204" pitchFamily="34" charset="0"/>
              </a:rPr>
              <a:t>Goleman (2012) sentó las bases para este nuevo modelo de educación en tanto afirmó: “los factores que mejor discriminan entre un grupo de personas igualmente inteligentes, a quienes exhibirán una mayor capacidad de liderazgo, no son el coeficiente intelectual, sino las relaciones con la inteligencia emocional”, y esta demanda, ser aprendida y/o catapultada mediante la alfabetización en gestión de las emociones.</a:t>
            </a:r>
            <a:endParaRPr lang="es-ES" sz="2000"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pic>
        <p:nvPicPr>
          <p:cNvPr id="2050" name="Picture 2" descr="#wattpad #random Segunda parte de Fotos para portadas   La primera parte pueden encontrarla en mi perfil..   No se olviden de pulsar la estrellita y comentar♥.">
            <a:extLst>
              <a:ext uri="{FF2B5EF4-FFF2-40B4-BE49-F238E27FC236}">
                <a16:creationId xmlns:a16="http://schemas.microsoft.com/office/drawing/2014/main" id="{22A1E762-C290-4A66-B65F-555EA8FCEE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816" b="95591" l="10000" r="90000">
                        <a14:foregroundMark x1="41400" y1="12024" x2="51800" y2="7816"/>
                        <a14:foregroundMark x1="51800" y1="7816" x2="60000" y2="14830"/>
                        <a14:foregroundMark x1="60000" y1="14830" x2="55200" y2="24048"/>
                        <a14:foregroundMark x1="55200" y1="24048" x2="54400" y2="30261"/>
                        <a14:foregroundMark x1="58800" y1="26854" x2="66800" y2="19840"/>
                        <a14:foregroundMark x1="66800" y1="19840" x2="67000" y2="19439"/>
                        <a14:foregroundMark x1="53000" y1="33267" x2="47400" y2="80160"/>
                        <a14:foregroundMark x1="48800" y1="84569" x2="57800" y2="64930"/>
                        <a14:foregroundMark x1="41600" y1="91182" x2="57000" y2="90180"/>
                        <a14:foregroundMark x1="43200" y1="93186" x2="39000" y2="95591"/>
                        <a14:foregroundMark x1="56000" y1="64529" x2="57800" y2="56112"/>
                        <a14:foregroundMark x1="59600" y1="36273" x2="66400" y2="25651"/>
                      </a14:backgroundRemoval>
                    </a14:imgEffect>
                  </a14:imgLayer>
                </a14:imgProps>
              </a:ext>
              <a:ext uri="{28A0092B-C50C-407E-A947-70E740481C1C}">
                <a14:useLocalDpi xmlns:a14="http://schemas.microsoft.com/office/drawing/2010/main"/>
              </a:ext>
            </a:extLst>
          </a:blip>
          <a:srcRect/>
          <a:stretch>
            <a:fillRect/>
          </a:stretch>
        </p:blipFill>
        <p:spPr bwMode="auto">
          <a:xfrm>
            <a:off x="6310436" y="1699696"/>
            <a:ext cx="4762500" cy="4752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C606D9D-F8C1-411F-88B1-D7857034EBC9}"/>
              </a:ext>
            </a:extLst>
          </p:cNvPr>
          <p:cNvSpPr txBox="1"/>
          <p:nvPr/>
        </p:nvSpPr>
        <p:spPr>
          <a:xfrm>
            <a:off x="709284" y="1320365"/>
            <a:ext cx="7689384" cy="584775"/>
          </a:xfrm>
          <a:prstGeom prst="rect">
            <a:avLst/>
          </a:prstGeom>
          <a:noFill/>
        </p:spPr>
        <p:txBody>
          <a:bodyPr wrap="square">
            <a:spAutoFit/>
          </a:bodyPr>
          <a:lstStyle/>
          <a:p>
            <a:pPr marL="0" indent="0">
              <a:buNone/>
            </a:pPr>
            <a:r>
              <a:rPr lang="es-CO" sz="1600" dirty="0">
                <a:effectLst/>
                <a:latin typeface="Arial" panose="020B0604020202020204" pitchFamily="34" charset="0"/>
                <a:ea typeface="Calibri" panose="020F0502020204030204" pitchFamily="34" charset="0"/>
              </a:rPr>
              <a:t>Necesidad de alfabetización emocional y la consecuente gestión en las emociones que redunde en una percepción de felicidad.</a:t>
            </a:r>
          </a:p>
        </p:txBody>
      </p:sp>
      <p:sp>
        <p:nvSpPr>
          <p:cNvPr id="15" name="CuadroTexto 14">
            <a:extLst>
              <a:ext uri="{FF2B5EF4-FFF2-40B4-BE49-F238E27FC236}">
                <a16:creationId xmlns:a16="http://schemas.microsoft.com/office/drawing/2014/main" id="{55422419-26B4-4260-9DFD-4EAADF42828E}"/>
              </a:ext>
            </a:extLst>
          </p:cNvPr>
          <p:cNvSpPr txBox="1"/>
          <p:nvPr/>
        </p:nvSpPr>
        <p:spPr>
          <a:xfrm>
            <a:off x="919206" y="2175621"/>
            <a:ext cx="6094602" cy="1077218"/>
          </a:xfrm>
          <a:prstGeom prst="rect">
            <a:avLst/>
          </a:prstGeom>
          <a:noFill/>
        </p:spPr>
        <p:txBody>
          <a:bodyPr wrap="square">
            <a:spAutoFit/>
          </a:bodyPr>
          <a:lstStyle/>
          <a:p>
            <a:pPr marL="0" indent="0" algn="just">
              <a:buNone/>
            </a:pPr>
            <a:r>
              <a:rPr lang="es-CO" sz="1600" dirty="0">
                <a:latin typeface="Arial" panose="020B0604020202020204" pitchFamily="34" charset="0"/>
                <a:ea typeface="Calibri" panose="020F0502020204030204" pitchFamily="34" charset="0"/>
              </a:rPr>
              <a:t>L</a:t>
            </a:r>
            <a:r>
              <a:rPr lang="es-CO" sz="1600" dirty="0">
                <a:effectLst/>
                <a:latin typeface="Arial" panose="020B0604020202020204" pitchFamily="34" charset="0"/>
                <a:ea typeface="Calibri" panose="020F0502020204030204" pitchFamily="34" charset="0"/>
              </a:rPr>
              <a:t>a importancia de circunscribir la inteligencia emocional en los programas de formación a todo nivel para que a su vez  potencie la calidad de vida de las  personas y residualmente la felicidad percibida.</a:t>
            </a:r>
          </a:p>
        </p:txBody>
      </p:sp>
      <p:grpSp>
        <p:nvGrpSpPr>
          <p:cNvPr id="16" name="Grupo 15">
            <a:extLst>
              <a:ext uri="{FF2B5EF4-FFF2-40B4-BE49-F238E27FC236}">
                <a16:creationId xmlns:a16="http://schemas.microsoft.com/office/drawing/2014/main" id="{CEA2F8A7-78B4-4E4A-9A8A-BECE4C871956}"/>
              </a:ext>
            </a:extLst>
          </p:cNvPr>
          <p:cNvGrpSpPr/>
          <p:nvPr/>
        </p:nvGrpSpPr>
        <p:grpSpPr>
          <a:xfrm>
            <a:off x="10218717" y="280499"/>
            <a:ext cx="1780350" cy="5842259"/>
            <a:chOff x="10218717" y="280499"/>
            <a:chExt cx="1780350" cy="5842259"/>
          </a:xfrm>
        </p:grpSpPr>
        <p:pic>
          <p:nvPicPr>
            <p:cNvPr id="17" name="Imagen 16">
              <a:extLst>
                <a:ext uri="{FF2B5EF4-FFF2-40B4-BE49-F238E27FC236}">
                  <a16:creationId xmlns:a16="http://schemas.microsoft.com/office/drawing/2014/main" id="{C78E6C24-3CF9-4DA6-8C39-525F5ABB4459}"/>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18" name="Imagen 17">
              <a:extLst>
                <a:ext uri="{FF2B5EF4-FFF2-40B4-BE49-F238E27FC236}">
                  <a16:creationId xmlns:a16="http://schemas.microsoft.com/office/drawing/2014/main" id="{B0922142-C625-4BBF-AAC1-6B4E0702EF4D}"/>
                </a:ext>
              </a:extLst>
            </p:cNvPr>
            <p:cNvPicPr>
              <a:picLocks noChangeAspect="1"/>
            </p:cNvPicPr>
            <p:nvPr/>
          </p:nvPicPr>
          <p:blipFill>
            <a:blip r:embed="rId7">
              <a:alphaModFix amt="35000"/>
            </a:blip>
            <a:stretch>
              <a:fillRect/>
            </a:stretch>
          </p:blipFill>
          <p:spPr>
            <a:xfrm>
              <a:off x="10738259" y="5150610"/>
              <a:ext cx="972148" cy="972148"/>
            </a:xfrm>
            <a:prstGeom prst="ellipse">
              <a:avLst/>
            </a:prstGeom>
          </p:spPr>
        </p:pic>
        <p:pic>
          <p:nvPicPr>
            <p:cNvPr id="19" name="Imagen 18">
              <a:extLst>
                <a:ext uri="{FF2B5EF4-FFF2-40B4-BE49-F238E27FC236}">
                  <a16:creationId xmlns:a16="http://schemas.microsoft.com/office/drawing/2014/main" id="{7054E07C-7D31-4216-AFAD-1728AD0AFE7D}"/>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0" name="Imagen 19">
              <a:extLst>
                <a:ext uri="{FF2B5EF4-FFF2-40B4-BE49-F238E27FC236}">
                  <a16:creationId xmlns:a16="http://schemas.microsoft.com/office/drawing/2014/main" id="{F793B146-C8E4-4AB5-8F16-3E2F66371DAE}"/>
                </a:ext>
              </a:extLst>
            </p:cNvPr>
            <p:cNvPicPr>
              <a:picLocks noChangeAspect="1"/>
            </p:cNvPicPr>
            <p:nvPr/>
          </p:nvPicPr>
          <p:blipFill>
            <a:blip r:embed="rId9"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3271851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4798268" y="1810645"/>
            <a:ext cx="5739626" cy="3081686"/>
          </a:xfrm>
        </p:spPr>
        <p:txBody>
          <a:bodyPr rtlCol="0">
            <a:normAutofit/>
          </a:bodyPr>
          <a:lstStyle/>
          <a:p>
            <a:pPr marL="0" indent="0" algn="just">
              <a:buNone/>
            </a:pPr>
            <a:r>
              <a:rPr lang="es-CO" sz="1800" dirty="0">
                <a:latin typeface="Arial" panose="020B0604020202020204" pitchFamily="34" charset="0"/>
                <a:ea typeface="Calibri" panose="020F0502020204030204" pitchFamily="34" charset="0"/>
              </a:rPr>
              <a:t>L</a:t>
            </a:r>
            <a:r>
              <a:rPr lang="es-CO" sz="1800" dirty="0">
                <a:effectLst/>
                <a:latin typeface="Arial" panose="020B0604020202020204" pitchFamily="34" charset="0"/>
                <a:ea typeface="Calibri" panose="020F0502020204030204" pitchFamily="34" charset="0"/>
              </a:rPr>
              <a:t>a educación del siglo XXI está fundamentada, según lo indica  el informe realizado por Delors para la UNESCO (2013), en cuatro pilares imprescindibles a lo largo de la vida de una persona: aprender a saber, aprender a hacer, aprender a ser y aprender a vivir juntos;</a:t>
            </a:r>
          </a:p>
          <a:p>
            <a:pPr marL="0" indent="0" algn="just">
              <a:buNone/>
            </a:pPr>
            <a:r>
              <a:rPr lang="es-CO" sz="1800" dirty="0">
                <a:latin typeface="Arial" panose="020B0604020202020204" pitchFamily="34" charset="0"/>
                <a:ea typeface="Calibri" panose="020F0502020204030204" pitchFamily="34" charset="0"/>
                <a:cs typeface="Times New Roman" panose="02020603050405020304" pitchFamily="18" charset="0"/>
              </a:rPr>
              <a:t>A</a:t>
            </a:r>
            <a:r>
              <a:rPr lang="es-CO" sz="1800" dirty="0">
                <a:effectLst/>
                <a:latin typeface="Arial" panose="020B0604020202020204" pitchFamily="34" charset="0"/>
                <a:ea typeface="Calibri" panose="020F0502020204030204" pitchFamily="34" charset="0"/>
                <a:cs typeface="Times New Roman" panose="02020603050405020304" pitchFamily="18" charset="0"/>
              </a:rPr>
              <a:t>prender a ser, aprender a vivir juntos y aprender a vivir de forma sostenible, constituyen desafíos emocionales, morales y espirituales, y no solo cognitivos e intelectuales. Toda enseñanza y todo aprendizaje son prácticas emocionales.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1800" dirty="0">
              <a:effectLst/>
              <a:latin typeface="Arial" panose="020B0604020202020204" pitchFamily="34" charset="0"/>
              <a:ea typeface="Calibri" panose="020F050202020403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grpSp>
        <p:nvGrpSpPr>
          <p:cNvPr id="9" name="Grupo 8">
            <a:extLst>
              <a:ext uri="{FF2B5EF4-FFF2-40B4-BE49-F238E27FC236}">
                <a16:creationId xmlns:a16="http://schemas.microsoft.com/office/drawing/2014/main" id="{C946E20F-201E-4C92-AED9-7759C106525C}"/>
              </a:ext>
            </a:extLst>
          </p:cNvPr>
          <p:cNvGrpSpPr/>
          <p:nvPr/>
        </p:nvGrpSpPr>
        <p:grpSpPr>
          <a:xfrm>
            <a:off x="10218717" y="280499"/>
            <a:ext cx="1780350" cy="5842259"/>
            <a:chOff x="10218717" y="280499"/>
            <a:chExt cx="1780350" cy="5842259"/>
          </a:xfrm>
        </p:grpSpPr>
        <p:pic>
          <p:nvPicPr>
            <p:cNvPr id="6" name="Imagen 5"/>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8" name="Imagen 7"/>
            <p:cNvPicPr>
              <a:picLocks noChangeAspect="1"/>
            </p:cNvPicPr>
            <p:nvPr/>
          </p:nvPicPr>
          <p:blipFill>
            <a:blip r:embed="rId5">
              <a:alphaModFix amt="35000"/>
            </a:blip>
            <a:stretch>
              <a:fillRect/>
            </a:stretch>
          </p:blipFill>
          <p:spPr>
            <a:xfrm>
              <a:off x="10738259" y="5150610"/>
              <a:ext cx="972148" cy="972148"/>
            </a:xfrm>
            <a:prstGeom prst="ellipse">
              <a:avLst/>
            </a:prstGeom>
          </p:spPr>
        </p:pic>
        <p:pic>
          <p:nvPicPr>
            <p:cNvPr id="10" name="Imagen 9"/>
            <p:cNvPicPr>
              <a:picLocks noChangeAspect="1"/>
            </p:cNvPicPr>
            <p:nvPr/>
          </p:nvPicPr>
          <p:blipFill>
            <a:blip r:embed="rId6"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11" name="Imagen 10"/>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
        <p:nvSpPr>
          <p:cNvPr id="12" name="Título 12">
            <a:extLst>
              <a:ext uri="{FF2B5EF4-FFF2-40B4-BE49-F238E27FC236}">
                <a16:creationId xmlns:a16="http://schemas.microsoft.com/office/drawing/2014/main" id="{70BBA8EA-F5FE-4E45-942F-CBD54C9C0182}"/>
              </a:ext>
            </a:extLst>
          </p:cNvPr>
          <p:cNvSpPr txBox="1">
            <a:spLocks/>
          </p:cNvSpPr>
          <p:nvPr/>
        </p:nvSpPr>
        <p:spPr>
          <a:xfrm>
            <a:off x="765820" y="548680"/>
            <a:ext cx="6336704" cy="62323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s-MX" sz="1800" i="1"/>
              <a:t>La educación emocional y el desarrollo humano sostenible, </a:t>
            </a:r>
            <a:br>
              <a:rPr lang="es-MX" sz="1800" i="1"/>
            </a:br>
            <a:r>
              <a:rPr lang="es-MX" sz="1800" i="1"/>
              <a:t>el gran reto de educar la esperanza</a:t>
            </a:r>
            <a:r>
              <a:rPr lang="es-ES" sz="1800" i="1"/>
              <a:t> </a:t>
            </a:r>
            <a:endParaRPr lang="es-ES" sz="1800" i="1" dirty="0"/>
          </a:p>
        </p:txBody>
      </p:sp>
      <p:pic>
        <p:nvPicPr>
          <p:cNvPr id="3074" name="Picture 2" descr=" ">
            <a:extLst>
              <a:ext uri="{FF2B5EF4-FFF2-40B4-BE49-F238E27FC236}">
                <a16:creationId xmlns:a16="http://schemas.microsoft.com/office/drawing/2014/main" id="{9638F88B-1FD9-467B-A9C8-1C765A5667A7}"/>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0" b="100000" l="9752" r="90780">
                        <a14:foregroundMark x1="35993" y1="17342" x2="39716" y2="77477"/>
                        <a14:foregroundMark x1="39716" y1="77477" x2="40957" y2="83108"/>
                        <a14:foregroundMark x1="17730" y1="51126" x2="73227" y2="41667"/>
                        <a14:foregroundMark x1="53901" y1="39865" x2="31560" y2="39640"/>
                        <a14:foregroundMark x1="31560" y1="39640" x2="20922" y2="31306"/>
                        <a14:foregroundMark x1="20922" y1="31306" x2="20213" y2="22523"/>
                        <a14:foregroundMark x1="26773" y1="21622" x2="31915" y2="78153"/>
                        <a14:foregroundMark x1="32624" y1="79279" x2="32801" y2="48649"/>
                        <a14:foregroundMark x1="29787" y1="77252" x2="19504" y2="53829"/>
                        <a14:foregroundMark x1="25355" y1="74324" x2="33511" y2="88288"/>
                        <a14:foregroundMark x1="31206" y1="83333" x2="17553" y2="63514"/>
                        <a14:foregroundMark x1="64539" y1="59910" x2="68794" y2="75000"/>
                        <a14:foregroundMark x1="68794" y1="75000" x2="73227" y2="79054"/>
                        <a14:foregroundMark x1="75532" y1="80405" x2="82979" y2="76126"/>
                        <a14:foregroundMark x1="74645" y1="76577" x2="63475" y2="70495"/>
                        <a14:foregroundMark x1="63830" y1="62387" x2="62234" y2="80631"/>
                        <a14:foregroundMark x1="60816" y1="83333" x2="57624" y2="83559"/>
                        <a14:foregroundMark x1="72340" y1="87387" x2="71631" y2="91216"/>
                        <a14:foregroundMark x1="90957" y1="24324" x2="89894" y2="86712"/>
                      </a14:backgroundRemoval>
                    </a14:imgEffect>
                  </a14:imgLayer>
                </a14:imgProps>
              </a:ext>
              <a:ext uri="{28A0092B-C50C-407E-A947-70E740481C1C}">
                <a14:useLocalDpi xmlns:a14="http://schemas.microsoft.com/office/drawing/2010/main"/>
              </a:ext>
            </a:extLst>
          </a:blip>
          <a:srcRect/>
          <a:stretch/>
        </p:blipFill>
        <p:spPr bwMode="auto">
          <a:xfrm>
            <a:off x="405780" y="1534875"/>
            <a:ext cx="4537004" cy="356981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C5395FB0-9CDA-4630-92D6-52E65FD803AF}"/>
              </a:ext>
            </a:extLst>
          </p:cNvPr>
          <p:cNvSpPr txBox="1"/>
          <p:nvPr/>
        </p:nvSpPr>
        <p:spPr>
          <a:xfrm>
            <a:off x="2539061" y="5252342"/>
            <a:ext cx="8177611" cy="1200329"/>
          </a:xfrm>
          <a:prstGeom prst="rect">
            <a:avLst/>
          </a:prstGeom>
          <a:noFill/>
        </p:spPr>
        <p:txBody>
          <a:bodyPr wrap="square">
            <a:spAutoFit/>
          </a:bodyPr>
          <a:lstStyle/>
          <a:p>
            <a:pPr marL="0" indent="0" algn="r">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“Los altos niveles de inteligencia emocional crean ambientes en los que florece el intercambio de información, la confianza, el aprendizaje y una saludable asunción de riesgos. Bajos niveles de inteligencia emocional crean ambientes en los que abundan el miedo y la ansiedad” (Goleman, 2015, p.72).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1288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8037831" y="1628800"/>
            <a:ext cx="2596971" cy="4267200"/>
          </a:xfrm>
        </p:spPr>
        <p:txBody>
          <a:bodyPr rtlCol="0"/>
          <a:lstStyle/>
          <a:p>
            <a:pPr marL="0" indent="0" algn="r">
              <a:buNone/>
            </a:pPr>
            <a:r>
              <a:rPr lang="es-CO" sz="1800" b="1" dirty="0">
                <a:latin typeface="Arial" panose="020B0604020202020204" pitchFamily="34" charset="0"/>
                <a:ea typeface="Calibri" panose="020F0502020204030204" pitchFamily="34" charset="0"/>
                <a:cs typeface="Times New Roman" panose="02020603050405020304" pitchFamily="18" charset="0"/>
              </a:rPr>
              <a:t>L</a:t>
            </a:r>
            <a:r>
              <a:rPr lang="es-CO" sz="1800" b="1" dirty="0">
                <a:effectLst/>
                <a:latin typeface="Arial" panose="020B0604020202020204" pitchFamily="34" charset="0"/>
                <a:ea typeface="Calibri" panose="020F0502020204030204" pitchFamily="34" charset="0"/>
                <a:cs typeface="Times New Roman" panose="02020603050405020304" pitchFamily="18" charset="0"/>
              </a:rPr>
              <a:t>a emoción es el ingrediente escondido del aprendizaje</a:t>
            </a:r>
            <a:r>
              <a:rPr lang="es-CO" sz="1800" dirty="0">
                <a:effectLst/>
                <a:latin typeface="Arial" panose="020B0604020202020204" pitchFamily="34" charset="0"/>
                <a:ea typeface="Calibri" panose="020F0502020204030204" pitchFamily="34" charset="0"/>
                <a:cs typeface="Times New Roman" panose="02020603050405020304" pitchFamily="18" charset="0"/>
              </a:rPr>
              <a:t>, como lo afirma la neurociencia; imprescindible para quien enseña y para quien aprende. “El binomio emoción-cognición es invariable, inherente al diseño anatómico y funcional del cerebro”, tal como lo declara Francisco Mora (2013).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1800" dirty="0">
              <a:effectLst/>
              <a:latin typeface="Arial" panose="020B0604020202020204" pitchFamily="34" charset="0"/>
              <a:ea typeface="Calibri" panose="020F050202020403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sp>
        <p:nvSpPr>
          <p:cNvPr id="12" name="Título 12">
            <a:extLst>
              <a:ext uri="{FF2B5EF4-FFF2-40B4-BE49-F238E27FC236}">
                <a16:creationId xmlns:a16="http://schemas.microsoft.com/office/drawing/2014/main" id="{59F8E214-E008-433B-AE79-F9A4E263659A}"/>
              </a:ext>
            </a:extLst>
          </p:cNvPr>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pic>
        <p:nvPicPr>
          <p:cNvPr id="5122" name="Picture 2" descr="The mind is what we painstakingly do ourselves. And not what we were born with. Creative sticker with hands that knit the brain.. #pink #brain #Funny #Knitting #Creative">
            <a:extLst>
              <a:ext uri="{FF2B5EF4-FFF2-40B4-BE49-F238E27FC236}">
                <a16:creationId xmlns:a16="http://schemas.microsoft.com/office/drawing/2014/main" id="{0AA3D046-373B-46A4-AE55-AFF54F8391C1}"/>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6738" r="92199">
                        <a14:foregroundMark x1="20390" y1="31938" x2="64184" y2="24229"/>
                        <a14:foregroundMark x1="64184" y1="24229" x2="72695" y2="24229"/>
                        <a14:foregroundMark x1="28014" y1="18722" x2="6738" y2="52863"/>
                        <a14:foregroundMark x1="76950" y1="37004" x2="92199" y2="48018"/>
                        <a14:foregroundMark x1="37057" y1="27313" x2="52837" y2="10573"/>
                      </a14:backgroundRemoval>
                    </a14:imgEffect>
                  </a14:imgLayer>
                </a14:imgProps>
              </a:ext>
              <a:ext uri="{28A0092B-C50C-407E-A947-70E740481C1C}">
                <a14:useLocalDpi xmlns:a14="http://schemas.microsoft.com/office/drawing/2010/main"/>
              </a:ext>
            </a:extLst>
          </a:blip>
          <a:srcRect/>
          <a:stretch/>
        </p:blipFill>
        <p:spPr bwMode="auto">
          <a:xfrm>
            <a:off x="4220359" y="3308491"/>
            <a:ext cx="3602038" cy="28962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07A60E3C-8FD6-4FC4-846D-A66BC79B59DA}"/>
              </a:ext>
            </a:extLst>
          </p:cNvPr>
          <p:cNvSpPr txBox="1"/>
          <p:nvPr/>
        </p:nvSpPr>
        <p:spPr>
          <a:xfrm>
            <a:off x="631288" y="1340768"/>
            <a:ext cx="3233437" cy="3785652"/>
          </a:xfrm>
          <a:prstGeom prst="rect">
            <a:avLst/>
          </a:prstGeom>
          <a:noFill/>
        </p:spPr>
        <p:txBody>
          <a:bodyPr wrap="square">
            <a:spAutoFit/>
          </a:bodyPr>
          <a:lstStyle/>
          <a:p>
            <a:pPr marL="0" indent="0">
              <a:buNone/>
            </a:pPr>
            <a:r>
              <a:rPr lang="es-CO" sz="1600" dirty="0">
                <a:latin typeface="Arial" panose="020B0604020202020204" pitchFamily="34" charset="0"/>
                <a:ea typeface="Calibri" panose="020F0502020204030204" pitchFamily="34" charset="0"/>
                <a:cs typeface="Times New Roman" panose="02020603050405020304" pitchFamily="18" charset="0"/>
              </a:rPr>
              <a:t>L</a:t>
            </a:r>
            <a:r>
              <a:rPr lang="es-CO" sz="1600" dirty="0">
                <a:effectLst/>
                <a:latin typeface="Arial" panose="020B0604020202020204" pitchFamily="34" charset="0"/>
                <a:ea typeface="Calibri" panose="020F0502020204030204" pitchFamily="34" charset="0"/>
                <a:cs typeface="Times New Roman" panose="02020603050405020304" pitchFamily="18" charset="0"/>
              </a:rPr>
              <a:t>as investigaciones con metodologías experimentales prueban que hay correlaciones entre la inteligencia emocional  y habilidades psicológicas decisivas, estas se caracterizan por hacer pruebas a una cantidad considerable de personas que van desde docentes, estudiantes hasta trabajadores en organizaciones; arrojando sorprendentes resultados en la materia como el incremento de la productividad y el aprendizaje Pérez &amp; Nereida, (2015).</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5E86B67A-2C94-42C6-B40F-5446ACDB16F9}"/>
              </a:ext>
            </a:extLst>
          </p:cNvPr>
          <p:cNvSpPr txBox="1"/>
          <p:nvPr/>
        </p:nvSpPr>
        <p:spPr>
          <a:xfrm>
            <a:off x="4369574" y="1277166"/>
            <a:ext cx="3428156" cy="2031325"/>
          </a:xfrm>
          <a:prstGeom prst="rect">
            <a:avLst/>
          </a:prstGeom>
          <a:noFill/>
        </p:spPr>
        <p:txBody>
          <a:bodyPr wrap="square">
            <a:spAutoFit/>
          </a:bodyPr>
          <a:lstStyle/>
          <a:p>
            <a:pPr marL="0" indent="0" algn="just">
              <a:buNone/>
            </a:pPr>
            <a:r>
              <a:rPr lang="es-CO" sz="1800" dirty="0">
                <a:latin typeface="Arial" panose="020B0604020202020204" pitchFamily="34" charset="0"/>
                <a:ea typeface="Calibri" panose="020F0502020204030204" pitchFamily="34" charset="0"/>
                <a:cs typeface="Times New Roman" panose="02020603050405020304" pitchFamily="18" charset="0"/>
              </a:rPr>
              <a:t>L</a:t>
            </a:r>
            <a:r>
              <a:rPr lang="es-CO" sz="1800" dirty="0">
                <a:effectLst/>
                <a:latin typeface="Arial" panose="020B0604020202020204" pitchFamily="34" charset="0"/>
                <a:ea typeface="Calibri" panose="020F0502020204030204" pitchFamily="34" charset="0"/>
                <a:cs typeface="Times New Roman" panose="02020603050405020304" pitchFamily="18" charset="0"/>
              </a:rPr>
              <a:t>a inteligencia emocional no es una característica innata sino que debe ser incentivada e instruida por dos fuentes principales: la familia y centros educativos, a esto se denomina educación emocional.</a:t>
            </a:r>
          </a:p>
        </p:txBody>
      </p:sp>
      <p:grpSp>
        <p:nvGrpSpPr>
          <p:cNvPr id="20" name="Grupo 19">
            <a:extLst>
              <a:ext uri="{FF2B5EF4-FFF2-40B4-BE49-F238E27FC236}">
                <a16:creationId xmlns:a16="http://schemas.microsoft.com/office/drawing/2014/main" id="{F218C517-4F35-4701-83A4-F59E9B3549CE}"/>
              </a:ext>
            </a:extLst>
          </p:cNvPr>
          <p:cNvGrpSpPr/>
          <p:nvPr/>
        </p:nvGrpSpPr>
        <p:grpSpPr>
          <a:xfrm>
            <a:off x="10218717" y="280499"/>
            <a:ext cx="1780350" cy="5842259"/>
            <a:chOff x="10218717" y="280499"/>
            <a:chExt cx="1780350" cy="5842259"/>
          </a:xfrm>
        </p:grpSpPr>
        <p:pic>
          <p:nvPicPr>
            <p:cNvPr id="21" name="Imagen 20">
              <a:extLst>
                <a:ext uri="{FF2B5EF4-FFF2-40B4-BE49-F238E27FC236}">
                  <a16:creationId xmlns:a16="http://schemas.microsoft.com/office/drawing/2014/main" id="{288ED7D5-4627-4E42-AEBA-9E732E4BD10C}"/>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2" name="Imagen 21">
              <a:extLst>
                <a:ext uri="{FF2B5EF4-FFF2-40B4-BE49-F238E27FC236}">
                  <a16:creationId xmlns:a16="http://schemas.microsoft.com/office/drawing/2014/main" id="{B198BF81-3573-4781-8591-7BA6608B0345}"/>
                </a:ext>
              </a:extLst>
            </p:cNvPr>
            <p:cNvPicPr>
              <a:picLocks noChangeAspect="1"/>
            </p:cNvPicPr>
            <p:nvPr/>
          </p:nvPicPr>
          <p:blipFill>
            <a:blip r:embed="rId7">
              <a:alphaModFix amt="35000"/>
            </a:blip>
            <a:stretch>
              <a:fillRect/>
            </a:stretch>
          </p:blipFill>
          <p:spPr>
            <a:xfrm>
              <a:off x="10738259" y="5150610"/>
              <a:ext cx="972148" cy="972148"/>
            </a:xfrm>
            <a:prstGeom prst="ellipse">
              <a:avLst/>
            </a:prstGeom>
          </p:spPr>
        </p:pic>
        <p:pic>
          <p:nvPicPr>
            <p:cNvPr id="23" name="Imagen 22">
              <a:extLst>
                <a:ext uri="{FF2B5EF4-FFF2-40B4-BE49-F238E27FC236}">
                  <a16:creationId xmlns:a16="http://schemas.microsoft.com/office/drawing/2014/main" id="{8A92AE2F-5483-46C2-94F7-91ED9ECBB8C5}"/>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4" name="Imagen 23">
              <a:extLst>
                <a:ext uri="{FF2B5EF4-FFF2-40B4-BE49-F238E27FC236}">
                  <a16:creationId xmlns:a16="http://schemas.microsoft.com/office/drawing/2014/main" id="{17A16BF7-7E26-496A-BAEA-F7673E32451A}"/>
                </a:ext>
              </a:extLst>
            </p:cNvPr>
            <p:cNvPicPr>
              <a:picLocks noChangeAspect="1"/>
            </p:cNvPicPr>
            <p:nvPr/>
          </p:nvPicPr>
          <p:blipFill>
            <a:blip r:embed="rId9"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4014382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6122640" y="1543502"/>
            <a:ext cx="4117677" cy="2468178"/>
          </a:xfrm>
        </p:spPr>
        <p:txBody>
          <a:bodyPr rtlCol="0">
            <a:normAutofit/>
          </a:bodyPr>
          <a:lstStyle/>
          <a:p>
            <a:pPr marL="0" indent="0" algn="r">
              <a:buNone/>
            </a:pPr>
            <a:r>
              <a:rPr lang="es-CO"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L</a:t>
            </a: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 estresores en la vida de los estudiantes  ascienden descontroladamente en los últimos años. </a:t>
            </a:r>
          </a:p>
          <a:p>
            <a:pPr marL="0" indent="0" algn="r">
              <a:buNone/>
            </a:pP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repertorio de afrontamiento o capacidad de afrontamiento, derivación de la gestión emocional va en caída libre.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endParaRPr lang="es-CO" sz="1800" dirty="0">
              <a:effectLst/>
              <a:latin typeface="Arial" panose="020B0604020202020204" pitchFamily="34" charset="0"/>
              <a:ea typeface="Calibri" panose="020F050202020403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sp>
        <p:nvSpPr>
          <p:cNvPr id="12" name="Título 12">
            <a:extLst>
              <a:ext uri="{FF2B5EF4-FFF2-40B4-BE49-F238E27FC236}">
                <a16:creationId xmlns:a16="http://schemas.microsoft.com/office/drawing/2014/main" id="{A6E342AC-4B23-4D78-A3A8-37F1F4C2F4B6}"/>
              </a:ext>
            </a:extLst>
          </p:cNvPr>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pic>
        <p:nvPicPr>
          <p:cNvPr id="6146" name="Picture 2" descr=" ">
            <a:extLst>
              <a:ext uri="{FF2B5EF4-FFF2-40B4-BE49-F238E27FC236}">
                <a16:creationId xmlns:a16="http://schemas.microsoft.com/office/drawing/2014/main" id="{DBDFF93C-7CA0-48BE-8469-BBF8396078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972" y="1295341"/>
            <a:ext cx="2931314" cy="28845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634AC8BA-627D-471B-9914-72CEBE41588C}"/>
              </a:ext>
            </a:extLst>
          </p:cNvPr>
          <p:cNvSpPr txBox="1"/>
          <p:nvPr/>
        </p:nvSpPr>
        <p:spPr>
          <a:xfrm>
            <a:off x="765820" y="4100256"/>
            <a:ext cx="10114361" cy="1569660"/>
          </a:xfrm>
          <a:prstGeom prst="rect">
            <a:avLst/>
          </a:prstGeom>
          <a:noFill/>
        </p:spPr>
        <p:txBody>
          <a:bodyPr wrap="square">
            <a:spAutoFit/>
          </a:bodyPr>
          <a:lstStyle/>
          <a:p>
            <a:pPr marL="0" indent="0">
              <a:buNone/>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a:t>
            </a:r>
            <a:r>
              <a:rPr lang="es-CO"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sociedad, en la actualidad, está soportando una crisis de emociones a causa de la colosal competitividad, donde cada día las personas  enfrentan el reto de "ser mejores, exitosos, competitivos, inteligentes y bellos”. Así, se está provocando un efecto paradójico significativo: en tanto las personas de cada generación se consideran cada vez más inteligentes, de forma inversamente proporcional, sus capacidades emocionales y sociales se van reduciendo gradualmente.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upo 17">
            <a:extLst>
              <a:ext uri="{FF2B5EF4-FFF2-40B4-BE49-F238E27FC236}">
                <a16:creationId xmlns:a16="http://schemas.microsoft.com/office/drawing/2014/main" id="{48E3EC71-C3FD-4D71-A15D-FE20DB7B9CC8}"/>
              </a:ext>
            </a:extLst>
          </p:cNvPr>
          <p:cNvGrpSpPr/>
          <p:nvPr/>
        </p:nvGrpSpPr>
        <p:grpSpPr>
          <a:xfrm>
            <a:off x="10218717" y="280499"/>
            <a:ext cx="1780350" cy="5842259"/>
            <a:chOff x="10218717" y="280499"/>
            <a:chExt cx="1780350" cy="5842259"/>
          </a:xfrm>
        </p:grpSpPr>
        <p:pic>
          <p:nvPicPr>
            <p:cNvPr id="19" name="Imagen 18">
              <a:extLst>
                <a:ext uri="{FF2B5EF4-FFF2-40B4-BE49-F238E27FC236}">
                  <a16:creationId xmlns:a16="http://schemas.microsoft.com/office/drawing/2014/main" id="{9598740A-116E-4C09-BD11-E5D697909B14}"/>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0" name="Imagen 19">
              <a:extLst>
                <a:ext uri="{FF2B5EF4-FFF2-40B4-BE49-F238E27FC236}">
                  <a16:creationId xmlns:a16="http://schemas.microsoft.com/office/drawing/2014/main" id="{79CC9CDB-2FE6-4255-ACDA-E1394CA21080}"/>
                </a:ext>
              </a:extLst>
            </p:cNvPr>
            <p:cNvPicPr>
              <a:picLocks noChangeAspect="1"/>
            </p:cNvPicPr>
            <p:nvPr/>
          </p:nvPicPr>
          <p:blipFill>
            <a:blip r:embed="rId6">
              <a:alphaModFix amt="35000"/>
            </a:blip>
            <a:stretch>
              <a:fillRect/>
            </a:stretch>
          </p:blipFill>
          <p:spPr>
            <a:xfrm>
              <a:off x="10738259" y="5150610"/>
              <a:ext cx="972148" cy="972148"/>
            </a:xfrm>
            <a:prstGeom prst="ellipse">
              <a:avLst/>
            </a:prstGeom>
          </p:spPr>
        </p:pic>
        <p:pic>
          <p:nvPicPr>
            <p:cNvPr id="21" name="Imagen 20">
              <a:extLst>
                <a:ext uri="{FF2B5EF4-FFF2-40B4-BE49-F238E27FC236}">
                  <a16:creationId xmlns:a16="http://schemas.microsoft.com/office/drawing/2014/main" id="{82E4529E-CC23-4A44-89F8-A2E183E38624}"/>
                </a:ext>
              </a:extLst>
            </p:cNvPr>
            <p:cNvPicPr>
              <a:picLocks noChangeAspect="1"/>
            </p:cNvPicPr>
            <p:nvPr/>
          </p:nvPicPr>
          <p:blipFill>
            <a:blip r:embed="rId7"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2" name="Imagen 21">
              <a:extLst>
                <a:ext uri="{FF2B5EF4-FFF2-40B4-BE49-F238E27FC236}">
                  <a16:creationId xmlns:a16="http://schemas.microsoft.com/office/drawing/2014/main" id="{5887F781-84F9-4D42-A985-73A712402D5F}"/>
                </a:ext>
              </a:extLst>
            </p:cNvPr>
            <p:cNvPicPr>
              <a:picLocks noChangeAspect="1"/>
            </p:cNvPicPr>
            <p:nvPr/>
          </p:nvPicPr>
          <p:blipFill>
            <a:blip r:embed="rId8"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4238987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731587" y="1556792"/>
            <a:ext cx="4711233" cy="4267200"/>
          </a:xfrm>
        </p:spPr>
        <p:txBody>
          <a:bodyPr rtlCol="0">
            <a:normAutofit/>
          </a:bodyPr>
          <a:lstStyle/>
          <a:p>
            <a:pPr marL="0" indent="0" algn="ctr">
              <a:lnSpc>
                <a:spcPct val="150000"/>
              </a:lnSpc>
              <a:spcAft>
                <a:spcPts val="1000"/>
              </a:spcAft>
              <a:buNone/>
            </a:pPr>
            <a:r>
              <a:rPr lang="es-CO"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Inteligencia emocional, de la mano de la proporcionada gestión de las emociones, establece una faceta personal que influye directa o indirectamente sobre todas las facultades individuales, beneficiándolas o entorpeciéndolas en el camino hacia la felicidad. En ello, el papel que tiene la educación es primordial en el perfeccionamiento emocional de los estudiantes, y no sólo en el desarrollo de las inteligencias de carácter convergente, tan privilegiadas.</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sp>
        <p:nvSpPr>
          <p:cNvPr id="12" name="Título 12">
            <a:extLst>
              <a:ext uri="{FF2B5EF4-FFF2-40B4-BE49-F238E27FC236}">
                <a16:creationId xmlns:a16="http://schemas.microsoft.com/office/drawing/2014/main" id="{2C1F0CB7-C554-4F31-941D-FAFFD93F2ED0}"/>
              </a:ext>
            </a:extLst>
          </p:cNvPr>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pic>
        <p:nvPicPr>
          <p:cNvPr id="7170" name="Picture 2" descr="Ciência e Marketing aliados: o que o Neuromarketing pode ensinar sobre a mente dos consumidores para gerar mais vendas">
            <a:extLst>
              <a:ext uri="{FF2B5EF4-FFF2-40B4-BE49-F238E27FC236}">
                <a16:creationId xmlns:a16="http://schemas.microsoft.com/office/drawing/2014/main" id="{5538A119-599F-4DC8-9114-24FB3945DF79}"/>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75" b="97531" l="3723" r="96986">
                        <a14:foregroundMark x1="39716" y1="28748" x2="42199" y2="18166"/>
                        <a14:foregroundMark x1="42199" y1="18166" x2="74291" y2="6349"/>
                        <a14:foregroundMark x1="42021" y1="5820" x2="69149" y2="3175"/>
                        <a14:foregroundMark x1="74113" y1="6349" x2="86348" y2="27160"/>
                        <a14:foregroundMark x1="86348" y1="27160" x2="88830" y2="35802"/>
                        <a14:foregroundMark x1="88830" y1="35802" x2="95745" y2="41799"/>
                        <a14:foregroundMark x1="95745" y1="41799" x2="96986" y2="47619"/>
                        <a14:foregroundMark x1="14007" y1="87478" x2="35461" y2="91887"/>
                        <a14:foregroundMark x1="35461" y1="91887" x2="52482" y2="88007"/>
                        <a14:foregroundMark x1="48759" y1="87125" x2="39716" y2="86420"/>
                        <a14:foregroundMark x1="39716" y1="86420" x2="39362" y2="86243"/>
                        <a14:foregroundMark x1="34752" y1="94180" x2="29965" y2="97531"/>
                        <a14:foregroundMark x1="28546" y1="97531" x2="15426" y2="83774"/>
                        <a14:foregroundMark x1="15426" y1="83774" x2="15248" y2="83774"/>
                        <a14:foregroundMark x1="14539" y1="84127" x2="13121" y2="88360"/>
                        <a14:foregroundMark x1="13121" y1="89418" x2="14362" y2="93298"/>
                        <a14:foregroundMark x1="3723" y1="34215" x2="7624" y2="39859"/>
                        <a14:foregroundMark x1="28723" y1="27690" x2="42376" y2="13757"/>
                        <a14:foregroundMark x1="26418" y1="59965" x2="21809" y2="58377"/>
                      </a14:backgroundRemoval>
                    </a14:imgEffect>
                  </a14:imgLayer>
                </a14:imgProps>
              </a:ext>
              <a:ext uri="{28A0092B-C50C-407E-A947-70E740481C1C}">
                <a14:useLocalDpi xmlns:a14="http://schemas.microsoft.com/office/drawing/2010/main"/>
              </a:ext>
            </a:extLst>
          </a:blip>
          <a:srcRect/>
          <a:stretch>
            <a:fillRect/>
          </a:stretch>
        </p:blipFill>
        <p:spPr bwMode="auto">
          <a:xfrm>
            <a:off x="6598468" y="803561"/>
            <a:ext cx="3181094" cy="3198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304956D1-4B74-4F99-ADA0-B180EF39C9D5}"/>
              </a:ext>
            </a:extLst>
          </p:cNvPr>
          <p:cNvSpPr txBox="1"/>
          <p:nvPr/>
        </p:nvSpPr>
        <p:spPr>
          <a:xfrm>
            <a:off x="5551372" y="4040814"/>
            <a:ext cx="4896544" cy="2268506"/>
          </a:xfrm>
          <a:prstGeom prst="rect">
            <a:avLst/>
          </a:prstGeom>
          <a:noFill/>
        </p:spPr>
        <p:txBody>
          <a:bodyPr wrap="square">
            <a:spAutoFit/>
          </a:bodyPr>
          <a:lstStyle/>
          <a:p>
            <a:pPr algn="r">
              <a:lnSpc>
                <a:spcPct val="150000"/>
              </a:lnSpc>
              <a:spcAft>
                <a:spcPts val="1000"/>
              </a:spcAft>
            </a:pPr>
            <a:r>
              <a:rPr lang="es-CO" sz="1600" dirty="0">
                <a:effectLst/>
                <a:latin typeface="Arial" panose="020B0604020202020204" pitchFamily="34" charset="0"/>
                <a:ea typeface="Calibri" panose="020F0502020204030204" pitchFamily="34" charset="0"/>
              </a:rPr>
              <a:t>La educación debe sufrir una profunda evolución y precisa  “hacer la tarea” de abordar la formación emocional como prioridad, mas si se tiene en cuenta que según Agüero (2009) la próxima  generación debe estar en capacidad de manejar presiones de gran intensidad</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upo 17">
            <a:extLst>
              <a:ext uri="{FF2B5EF4-FFF2-40B4-BE49-F238E27FC236}">
                <a16:creationId xmlns:a16="http://schemas.microsoft.com/office/drawing/2014/main" id="{0BFCBFD4-BB74-4B85-B593-CF544E07D0A5}"/>
              </a:ext>
            </a:extLst>
          </p:cNvPr>
          <p:cNvGrpSpPr/>
          <p:nvPr/>
        </p:nvGrpSpPr>
        <p:grpSpPr>
          <a:xfrm>
            <a:off x="10218717" y="280499"/>
            <a:ext cx="1780350" cy="5842259"/>
            <a:chOff x="10218717" y="280499"/>
            <a:chExt cx="1780350" cy="5842259"/>
          </a:xfrm>
        </p:grpSpPr>
        <p:pic>
          <p:nvPicPr>
            <p:cNvPr id="19" name="Imagen 18">
              <a:extLst>
                <a:ext uri="{FF2B5EF4-FFF2-40B4-BE49-F238E27FC236}">
                  <a16:creationId xmlns:a16="http://schemas.microsoft.com/office/drawing/2014/main" id="{D5C94E79-6718-4142-A791-A03E3B94E1A3}"/>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0" name="Imagen 19">
              <a:extLst>
                <a:ext uri="{FF2B5EF4-FFF2-40B4-BE49-F238E27FC236}">
                  <a16:creationId xmlns:a16="http://schemas.microsoft.com/office/drawing/2014/main" id="{1DE03427-54D4-44D1-8FE4-D2AE793DEEC9}"/>
                </a:ext>
              </a:extLst>
            </p:cNvPr>
            <p:cNvPicPr>
              <a:picLocks noChangeAspect="1"/>
            </p:cNvPicPr>
            <p:nvPr/>
          </p:nvPicPr>
          <p:blipFill>
            <a:blip r:embed="rId7">
              <a:alphaModFix amt="35000"/>
            </a:blip>
            <a:stretch>
              <a:fillRect/>
            </a:stretch>
          </p:blipFill>
          <p:spPr>
            <a:xfrm>
              <a:off x="10738259" y="5150610"/>
              <a:ext cx="972148" cy="972148"/>
            </a:xfrm>
            <a:prstGeom prst="ellipse">
              <a:avLst/>
            </a:prstGeom>
          </p:spPr>
        </p:pic>
        <p:pic>
          <p:nvPicPr>
            <p:cNvPr id="21" name="Imagen 20">
              <a:extLst>
                <a:ext uri="{FF2B5EF4-FFF2-40B4-BE49-F238E27FC236}">
                  <a16:creationId xmlns:a16="http://schemas.microsoft.com/office/drawing/2014/main" id="{BD364042-65D7-4D3C-9055-E630B90ED092}"/>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2" name="Imagen 21">
              <a:extLst>
                <a:ext uri="{FF2B5EF4-FFF2-40B4-BE49-F238E27FC236}">
                  <a16:creationId xmlns:a16="http://schemas.microsoft.com/office/drawing/2014/main" id="{18C91ECD-649B-4BE8-A13B-9663D7496138}"/>
                </a:ext>
              </a:extLst>
            </p:cNvPr>
            <p:cNvPicPr>
              <a:picLocks noChangeAspect="1"/>
            </p:cNvPicPr>
            <p:nvPr/>
          </p:nvPicPr>
          <p:blipFill>
            <a:blip r:embed="rId9"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2744052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7857936" y="1671366"/>
            <a:ext cx="2880323" cy="4267200"/>
          </a:xfrm>
        </p:spPr>
        <p:txBody>
          <a:bodyPr rtlCol="0">
            <a:normAutofit/>
          </a:bodyPr>
          <a:lstStyle/>
          <a:p>
            <a:pPr marL="0" indent="0" algn="r">
              <a:lnSpc>
                <a:spcPct val="150000"/>
              </a:lnSpc>
              <a:spcAft>
                <a:spcPts val="1000"/>
              </a:spcAft>
              <a:buNone/>
            </a:pPr>
            <a:r>
              <a:rPr lang="es-CO" sz="1800" dirty="0">
                <a:effectLst/>
                <a:latin typeface="Arial" panose="020B0604020202020204" pitchFamily="34" charset="0"/>
                <a:ea typeface="Calibri" panose="020F0502020204030204" pitchFamily="34" charset="0"/>
              </a:rPr>
              <a:t>La labor de instruir emocionalmente apremia en una sociedad que demanda índices de coeficiente emocional cada vez más altos, exige la comunicación asertiva, así como la capacidad de gestionar los conflictos,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sp>
        <p:nvSpPr>
          <p:cNvPr id="12" name="Título 12">
            <a:extLst>
              <a:ext uri="{FF2B5EF4-FFF2-40B4-BE49-F238E27FC236}">
                <a16:creationId xmlns:a16="http://schemas.microsoft.com/office/drawing/2014/main" id="{48A01ED9-A87C-44B4-B495-90F2EFC26F5E}"/>
              </a:ext>
            </a:extLst>
          </p:cNvPr>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sp>
        <p:nvSpPr>
          <p:cNvPr id="16" name="CuadroTexto 15">
            <a:extLst>
              <a:ext uri="{FF2B5EF4-FFF2-40B4-BE49-F238E27FC236}">
                <a16:creationId xmlns:a16="http://schemas.microsoft.com/office/drawing/2014/main" id="{52986BF5-2974-48DF-B18F-5194CEB33D65}"/>
              </a:ext>
            </a:extLst>
          </p:cNvPr>
          <p:cNvSpPr txBox="1"/>
          <p:nvPr/>
        </p:nvSpPr>
        <p:spPr>
          <a:xfrm>
            <a:off x="612766" y="1569076"/>
            <a:ext cx="3845566" cy="4202561"/>
          </a:xfrm>
          <a:prstGeom prst="rect">
            <a:avLst/>
          </a:prstGeom>
          <a:noFill/>
        </p:spPr>
        <p:txBody>
          <a:bodyPr wrap="square">
            <a:spAutoFit/>
          </a:bodyPr>
          <a:lstStyle/>
          <a:p>
            <a:pPr>
              <a:lnSpc>
                <a:spcPct val="150000"/>
              </a:lnSpc>
              <a:spcAft>
                <a:spcPts val="1000"/>
              </a:spcAft>
            </a:pPr>
            <a:r>
              <a:rPr lang="es-CO" sz="1800" dirty="0">
                <a:effectLst/>
                <a:latin typeface="Arial" panose="020B0604020202020204" pitchFamily="34" charset="0"/>
                <a:ea typeface="Calibri" panose="020F0502020204030204" pitchFamily="34" charset="0"/>
              </a:rPr>
              <a:t>La mayoría de las habilidades que  conducen a una vida satisfactoria,  no son intelectuales, son emocionales. </a:t>
            </a:r>
            <a:r>
              <a:rPr lang="es-CO" sz="1800" dirty="0">
                <a:effectLst/>
                <a:latin typeface="Arial" panose="020B0604020202020204" pitchFamily="34" charset="0"/>
                <a:ea typeface="Calibri" panose="020F0502020204030204" pitchFamily="34" charset="0"/>
                <a:cs typeface="Times New Roman" panose="02020603050405020304" pitchFamily="18" charset="0"/>
              </a:rPr>
              <a:t>Por lo tanto, educarse en la gestión de las emociones, es perentorio, adicionalmente, apremiante que la educación emocional este enclavada en  los planes de estudios de modo explicito.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A tired brain Premium Vector">
            <a:extLst>
              <a:ext uri="{FF2B5EF4-FFF2-40B4-BE49-F238E27FC236}">
                <a16:creationId xmlns:a16="http://schemas.microsoft.com/office/drawing/2014/main" id="{E8C91D9A-79FA-4C4E-AEFB-FF9079FBF61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3275" y="1329164"/>
            <a:ext cx="4702274" cy="4018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Grupo 17">
            <a:extLst>
              <a:ext uri="{FF2B5EF4-FFF2-40B4-BE49-F238E27FC236}">
                <a16:creationId xmlns:a16="http://schemas.microsoft.com/office/drawing/2014/main" id="{EA799F2B-D6DD-4FC5-A400-F1AE61EDD222}"/>
              </a:ext>
            </a:extLst>
          </p:cNvPr>
          <p:cNvGrpSpPr/>
          <p:nvPr/>
        </p:nvGrpSpPr>
        <p:grpSpPr>
          <a:xfrm>
            <a:off x="10218717" y="280499"/>
            <a:ext cx="1780350" cy="5842259"/>
            <a:chOff x="10218717" y="280499"/>
            <a:chExt cx="1780350" cy="5842259"/>
          </a:xfrm>
        </p:grpSpPr>
        <p:pic>
          <p:nvPicPr>
            <p:cNvPr id="19" name="Imagen 18">
              <a:extLst>
                <a:ext uri="{FF2B5EF4-FFF2-40B4-BE49-F238E27FC236}">
                  <a16:creationId xmlns:a16="http://schemas.microsoft.com/office/drawing/2014/main" id="{3A064B8C-54EA-4890-A7CD-73705809A20D}"/>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0" name="Imagen 19">
              <a:extLst>
                <a:ext uri="{FF2B5EF4-FFF2-40B4-BE49-F238E27FC236}">
                  <a16:creationId xmlns:a16="http://schemas.microsoft.com/office/drawing/2014/main" id="{56A56994-DF9D-4BB1-86B5-F8BAC104F6B0}"/>
                </a:ext>
              </a:extLst>
            </p:cNvPr>
            <p:cNvPicPr>
              <a:picLocks noChangeAspect="1"/>
            </p:cNvPicPr>
            <p:nvPr/>
          </p:nvPicPr>
          <p:blipFill>
            <a:blip r:embed="rId7">
              <a:alphaModFix amt="35000"/>
            </a:blip>
            <a:stretch>
              <a:fillRect/>
            </a:stretch>
          </p:blipFill>
          <p:spPr>
            <a:xfrm>
              <a:off x="10738259" y="5150610"/>
              <a:ext cx="972148" cy="972148"/>
            </a:xfrm>
            <a:prstGeom prst="ellipse">
              <a:avLst/>
            </a:prstGeom>
          </p:spPr>
        </p:pic>
        <p:pic>
          <p:nvPicPr>
            <p:cNvPr id="21" name="Imagen 20">
              <a:extLst>
                <a:ext uri="{FF2B5EF4-FFF2-40B4-BE49-F238E27FC236}">
                  <a16:creationId xmlns:a16="http://schemas.microsoft.com/office/drawing/2014/main" id="{13E49390-5868-48BA-9891-FE5760BEC4BF}"/>
                </a:ext>
              </a:extLst>
            </p:cNvPr>
            <p:cNvPicPr>
              <a:picLocks noChangeAspect="1"/>
            </p:cNvPicPr>
            <p:nvPr/>
          </p:nvPicPr>
          <p:blipFill>
            <a:blip r:embed="rId8"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2" name="Imagen 21">
              <a:extLst>
                <a:ext uri="{FF2B5EF4-FFF2-40B4-BE49-F238E27FC236}">
                  <a16:creationId xmlns:a16="http://schemas.microsoft.com/office/drawing/2014/main" id="{69E6CDC3-D17B-4E28-A995-660205CC2EE5}"/>
                </a:ext>
              </a:extLst>
            </p:cNvPr>
            <p:cNvPicPr>
              <a:picLocks noChangeAspect="1"/>
            </p:cNvPicPr>
            <p:nvPr/>
          </p:nvPicPr>
          <p:blipFill>
            <a:blip r:embed="rId9"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452703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5590356" y="1453060"/>
            <a:ext cx="4875529" cy="4267200"/>
          </a:xfrm>
        </p:spPr>
        <p:txBody>
          <a:bodyPr rtlCol="0">
            <a:normAutofit fontScale="85000" lnSpcReduction="20000"/>
          </a:bodyPr>
          <a:lstStyle/>
          <a:p>
            <a:pPr marL="0" indent="0" algn="ctr">
              <a:lnSpc>
                <a:spcPct val="150000"/>
              </a:lnSpc>
              <a:spcAft>
                <a:spcPts val="1000"/>
              </a:spcAft>
              <a:buNone/>
            </a:pPr>
            <a:r>
              <a:rPr lang="es-CO" sz="1800" dirty="0">
                <a:latin typeface="Arial" panose="020B0604020202020204" pitchFamily="34" charset="0"/>
                <a:ea typeface="Calibri" panose="020F0502020204030204" pitchFamily="34" charset="0"/>
              </a:rPr>
              <a:t>E</a:t>
            </a:r>
            <a:r>
              <a:rPr lang="es-CO" sz="1800" dirty="0">
                <a:effectLst/>
                <a:latin typeface="Arial" panose="020B0604020202020204" pitchFamily="34" charset="0"/>
                <a:ea typeface="Calibri" panose="020F0502020204030204" pitchFamily="34" charset="0"/>
              </a:rPr>
              <a:t>l  desarrollo emocional es mucho hoy es más vulnerable por las calamidades y privaciones de afecto a que están expuestos los individuos, cada vez mas </a:t>
            </a:r>
            <a:r>
              <a:rPr lang="es-CO" sz="1800" dirty="0" err="1">
                <a:effectLst/>
                <a:latin typeface="Arial" panose="020B0604020202020204" pitchFamily="34" charset="0"/>
                <a:ea typeface="Calibri" panose="020F0502020204030204" pitchFamily="34" charset="0"/>
              </a:rPr>
              <a:t>entropizados</a:t>
            </a:r>
            <a:r>
              <a:rPr lang="es-CO" sz="1800" dirty="0">
                <a:effectLst/>
                <a:latin typeface="Arial" panose="020B0604020202020204" pitchFamily="34" charset="0"/>
                <a:ea typeface="Calibri" panose="020F0502020204030204" pitchFamily="34" charset="0"/>
              </a:rPr>
              <a:t> por las redes sociales a la interacción cara a cara. </a:t>
            </a:r>
          </a:p>
          <a:p>
            <a:pPr marL="0" indent="0" algn="ctr">
              <a:lnSpc>
                <a:spcPct val="150000"/>
              </a:lnSpc>
              <a:spcAft>
                <a:spcPts val="1000"/>
              </a:spcAft>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Los medios de comunicación divulgan contenidos con una enaltecida carga emocional, que el receptor debe educarse para afrontar.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1000"/>
              </a:spcAft>
              <a:buNone/>
            </a:pPr>
            <a:r>
              <a:rPr lang="es-CO" sz="1800" dirty="0">
                <a:effectLst/>
                <a:latin typeface="Arial" panose="020B0604020202020204" pitchFamily="34" charset="0"/>
                <a:ea typeface="Calibri" panose="020F0502020204030204" pitchFamily="34" charset="0"/>
                <a:cs typeface="Times New Roman" panose="02020603050405020304" pitchFamily="18" charset="0"/>
              </a:rPr>
              <a:t>Las competencias socio-emocionales son un factor primordial del desarrollo humano y de la preparación para la vida.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1000"/>
              </a:spcAft>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sp>
        <p:nvSpPr>
          <p:cNvPr id="12" name="Título 12">
            <a:extLst>
              <a:ext uri="{FF2B5EF4-FFF2-40B4-BE49-F238E27FC236}">
                <a16:creationId xmlns:a16="http://schemas.microsoft.com/office/drawing/2014/main" id="{42473176-E2CA-48AD-A63A-D3C8ECA69F4F}"/>
              </a:ext>
            </a:extLst>
          </p:cNvPr>
          <p:cNvSpPr>
            <a:spLocks noGrp="1"/>
          </p:cNvSpPr>
          <p:nvPr>
            <p:ph type="title"/>
          </p:nvPr>
        </p:nvSpPr>
        <p:spPr>
          <a:xfrm>
            <a:off x="765820" y="548680"/>
            <a:ext cx="6336704" cy="623232"/>
          </a:xfrm>
        </p:spPr>
        <p:txBody>
          <a:bodyPr rtlCol="0">
            <a:noAutofit/>
          </a:bodyPr>
          <a:lstStyle/>
          <a:p>
            <a:pPr rtl="0"/>
            <a:r>
              <a:rPr lang="es-MX" sz="1800" i="1" dirty="0"/>
              <a:t>La educación emocional y el desarrollo humano sostenible, </a:t>
            </a:r>
            <a:br>
              <a:rPr lang="es-MX" sz="1800" i="1" dirty="0"/>
            </a:br>
            <a:r>
              <a:rPr lang="es-MX" sz="1800" i="1" dirty="0"/>
              <a:t>el gran reto de educar la esperanza</a:t>
            </a:r>
            <a:r>
              <a:rPr lang="es-ES" sz="1800" i="1" dirty="0"/>
              <a:t> </a:t>
            </a:r>
          </a:p>
        </p:txBody>
      </p:sp>
      <p:pic>
        <p:nvPicPr>
          <p:cNvPr id="4098" name="Picture 2" descr="Crónicas de Nigma">
            <a:extLst>
              <a:ext uri="{FF2B5EF4-FFF2-40B4-BE49-F238E27FC236}">
                <a16:creationId xmlns:a16="http://schemas.microsoft.com/office/drawing/2014/main" id="{354A1CA3-3D75-4CC7-9ECD-26B1ABE67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710" y="783851"/>
            <a:ext cx="3637383" cy="49664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B3A7EC6C-4EBA-495B-B8B6-F2B07A9A490D}"/>
              </a:ext>
            </a:extLst>
          </p:cNvPr>
          <p:cNvGrpSpPr/>
          <p:nvPr/>
        </p:nvGrpSpPr>
        <p:grpSpPr>
          <a:xfrm>
            <a:off x="10218717" y="280499"/>
            <a:ext cx="1780350" cy="5842259"/>
            <a:chOff x="10218717" y="280499"/>
            <a:chExt cx="1780350" cy="5842259"/>
          </a:xfrm>
        </p:grpSpPr>
        <p:pic>
          <p:nvPicPr>
            <p:cNvPr id="17" name="Imagen 16">
              <a:extLst>
                <a:ext uri="{FF2B5EF4-FFF2-40B4-BE49-F238E27FC236}">
                  <a16:creationId xmlns:a16="http://schemas.microsoft.com/office/drawing/2014/main" id="{265656A7-8353-4FA9-8B2E-E730977BC042}"/>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18" name="Imagen 17">
              <a:extLst>
                <a:ext uri="{FF2B5EF4-FFF2-40B4-BE49-F238E27FC236}">
                  <a16:creationId xmlns:a16="http://schemas.microsoft.com/office/drawing/2014/main" id="{A60224A9-FE96-4962-A711-6AB464926BE8}"/>
                </a:ext>
              </a:extLst>
            </p:cNvPr>
            <p:cNvPicPr>
              <a:picLocks noChangeAspect="1"/>
            </p:cNvPicPr>
            <p:nvPr/>
          </p:nvPicPr>
          <p:blipFill>
            <a:blip r:embed="rId6">
              <a:alphaModFix amt="35000"/>
            </a:blip>
            <a:stretch>
              <a:fillRect/>
            </a:stretch>
          </p:blipFill>
          <p:spPr>
            <a:xfrm>
              <a:off x="10738259" y="5150610"/>
              <a:ext cx="972148" cy="972148"/>
            </a:xfrm>
            <a:prstGeom prst="ellipse">
              <a:avLst/>
            </a:prstGeom>
          </p:spPr>
        </p:pic>
        <p:pic>
          <p:nvPicPr>
            <p:cNvPr id="19" name="Imagen 18">
              <a:extLst>
                <a:ext uri="{FF2B5EF4-FFF2-40B4-BE49-F238E27FC236}">
                  <a16:creationId xmlns:a16="http://schemas.microsoft.com/office/drawing/2014/main" id="{19E29DA3-799E-4C59-8245-BBCF14E7298C}"/>
                </a:ext>
              </a:extLst>
            </p:cNvPr>
            <p:cNvPicPr>
              <a:picLocks noChangeAspect="1"/>
            </p:cNvPicPr>
            <p:nvPr/>
          </p:nvPicPr>
          <p:blipFill>
            <a:blip r:embed="rId7" cstate="print">
              <a:alphaModFix amt="35000"/>
              <a:extLst>
                <a:ext uri="{28A0092B-C50C-407E-A947-70E740481C1C}">
                  <a14:useLocalDpi xmlns:a14="http://schemas.microsoft.com/office/drawing/2010/main" val="0"/>
                </a:ext>
              </a:extLst>
            </a:blip>
            <a:stretch>
              <a:fillRect/>
            </a:stretch>
          </p:blipFill>
          <p:spPr>
            <a:xfrm>
              <a:off x="10659469" y="2298027"/>
              <a:ext cx="1021756" cy="1021756"/>
            </a:xfrm>
            <a:prstGeom prst="rect">
              <a:avLst/>
            </a:prstGeom>
          </p:spPr>
        </p:pic>
        <p:pic>
          <p:nvPicPr>
            <p:cNvPr id="20" name="Imagen 19">
              <a:extLst>
                <a:ext uri="{FF2B5EF4-FFF2-40B4-BE49-F238E27FC236}">
                  <a16:creationId xmlns:a16="http://schemas.microsoft.com/office/drawing/2014/main" id="{EEE3C3DE-D00D-4531-9427-690923777107}"/>
                </a:ext>
              </a:extLst>
            </p:cNvPr>
            <p:cNvPicPr>
              <a:picLocks noChangeAspect="1"/>
            </p:cNvPicPr>
            <p:nvPr/>
          </p:nvPicPr>
          <p:blipFill>
            <a:blip r:embed="rId8" cstate="print">
              <a:alphaModFix amt="50000"/>
              <a:extLst>
                <a:ext uri="{28A0092B-C50C-407E-A947-70E740481C1C}">
                  <a14:useLocalDpi xmlns:a14="http://schemas.microsoft.com/office/drawing/2010/main" val="0"/>
                </a:ext>
              </a:extLst>
            </a:blip>
            <a:stretch>
              <a:fillRect/>
            </a:stretch>
          </p:blipFill>
          <p:spPr>
            <a:xfrm>
              <a:off x="10218717" y="280499"/>
              <a:ext cx="1780350" cy="1780350"/>
            </a:xfrm>
            <a:prstGeom prst="rect">
              <a:avLst/>
            </a:prstGeom>
          </p:spPr>
        </p:pic>
      </p:grpSp>
    </p:spTree>
    <p:extLst>
      <p:ext uri="{BB962C8B-B14F-4D97-AF65-F5344CB8AC3E}">
        <p14:creationId xmlns:p14="http://schemas.microsoft.com/office/powerpoint/2010/main" val="294295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bros clásico 16x9">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11_TF02801059_TF02801059.potx" id="{D84A65F8-EFB6-4DEE-94C5-494AD10A5984}" vid="{3DC139F0-72CA-4B08-A5C7-F98CD63DA097}"/>
    </a:ext>
  </a:extLst>
</a:theme>
</file>

<file path=ppt/theme/theme2.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484</TotalTime>
  <Words>1103</Words>
  <Application>Microsoft Office PowerPoint</Application>
  <PresentationFormat>Personalizado</PresentationFormat>
  <Paragraphs>47</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Constantia</vt:lpstr>
      <vt:lpstr>Libros clásico 16x9</vt:lpstr>
      <vt:lpstr>Presentación de PowerPoint</vt:lpstr>
      <vt:lpstr>Premisas </vt:lpstr>
      <vt:lpstr>La educación emocional y el desarrollo humano sostenible,  el gran reto de educar la esperanza </vt:lpstr>
      <vt:lpstr>Presentación de PowerPoint</vt:lpstr>
      <vt:lpstr>La educación emocional y el desarrollo humano sostenible,  el gran reto de educar la esperanza </vt:lpstr>
      <vt:lpstr>La educación emocional y el desarrollo humano sostenible,  el gran reto de educar la esperanza </vt:lpstr>
      <vt:lpstr>La educación emocional y el desarrollo humano sostenible,  el gran reto de educar la esperanza </vt:lpstr>
      <vt:lpstr>La educación emocional y el desarrollo humano sostenible,  el gran reto de educar la esperanza </vt:lpstr>
      <vt:lpstr>La educación emocional y el desarrollo humano sostenible,  el gran reto de educar la esperanza </vt:lpstr>
      <vt:lpstr>nybeltranp@udistrital.edu.co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su ponencia</dc:title>
  <dc:creator>Lina María Mahecha Vásquez</dc:creator>
  <cp:lastModifiedBy>JULIAN DAVID BAUTISTA BELTRAN</cp:lastModifiedBy>
  <cp:revision>17</cp:revision>
  <dcterms:created xsi:type="dcterms:W3CDTF">2020-09-29T18:21:03Z</dcterms:created>
  <dcterms:modified xsi:type="dcterms:W3CDTF">2020-10-15T06:09:41Z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