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7"/>
  </p:notesMasterIdLst>
  <p:handoutMasterIdLst>
    <p:handoutMasterId r:id="rId28"/>
  </p:handoutMasterIdLst>
  <p:sldIdLst>
    <p:sldId id="267" r:id="rId5"/>
    <p:sldId id="272" r:id="rId6"/>
    <p:sldId id="278" r:id="rId7"/>
    <p:sldId id="271" r:id="rId8"/>
    <p:sldId id="283" r:id="rId9"/>
    <p:sldId id="277" r:id="rId10"/>
    <p:sldId id="284" r:id="rId11"/>
    <p:sldId id="279" r:id="rId12"/>
    <p:sldId id="285" r:id="rId13"/>
    <p:sldId id="280" r:id="rId14"/>
    <p:sldId id="286" r:id="rId15"/>
    <p:sldId id="287" r:id="rId16"/>
    <p:sldId id="289" r:id="rId17"/>
    <p:sldId id="288" r:id="rId18"/>
    <p:sldId id="290" r:id="rId19"/>
    <p:sldId id="291" r:id="rId20"/>
    <p:sldId id="273" r:id="rId21"/>
    <p:sldId id="292" r:id="rId22"/>
    <p:sldId id="293" r:id="rId23"/>
    <p:sldId id="294" r:id="rId24"/>
    <p:sldId id="296" r:id="rId25"/>
    <p:sldId id="295" r:id="rId26"/>
  </p:sldIdLst>
  <p:sldSz cx="12188825" cy="6858000"/>
  <p:notesSz cx="6858000" cy="9144000"/>
  <p:custDataLst>
    <p:tags r:id="rId29"/>
  </p:custDataLst>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599" autoAdjust="0"/>
  </p:normalViewPr>
  <p:slideViewPr>
    <p:cSldViewPr>
      <p:cViewPr>
        <p:scale>
          <a:sx n="90" d="100"/>
          <a:sy n="90" d="100"/>
        </p:scale>
        <p:origin x="66" y="-1020"/>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8" d="100"/>
          <a:sy n="88" d="100"/>
        </p:scale>
        <p:origin x="247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DA9E687-D4D9-4830-96CB-55B3D74738A8}" type="datetime1">
              <a:rPr lang="es-ES" smtClean="0"/>
              <a:t>15/10/2020</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es-ES" smtClean="0"/>
              <a:pPr algn="r" rtl="0"/>
              <a:t>‹Nº›</a:t>
            </a:fld>
            <a:endParaRPr lang="es-ES"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B4064B05-B366-404F-9759-1BCDEA9B31DA}" type="datetime1">
              <a:rPr lang="es-ES" noProof="0" smtClean="0"/>
              <a:pPr/>
              <a:t>15/10/2020</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es-ES" noProof="0" smtClean="0"/>
              <a:pPr/>
              <a:t>‹Nº›</a:t>
            </a:fld>
            <a:endParaRPr lang="es-ES" noProof="0"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074690-7256-4BB9-AC0F-97AEAE8CDEC2}" type="slidenum">
              <a:rPr lang="es-ES" smtClean="0"/>
              <a:pPr/>
              <a:t>1</a:t>
            </a:fld>
            <a:endParaRPr lang="es-ES" dirty="0"/>
          </a:p>
        </p:txBody>
      </p:sp>
    </p:spTree>
    <p:extLst>
      <p:ext uri="{BB962C8B-B14F-4D97-AF65-F5344CB8AC3E}">
        <p14:creationId xmlns:p14="http://schemas.microsoft.com/office/powerpoint/2010/main" val="51207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10</a:t>
            </a:fld>
            <a:endParaRPr lang="es-ES" noProof="0" dirty="0"/>
          </a:p>
        </p:txBody>
      </p:sp>
    </p:spTree>
    <p:extLst>
      <p:ext uri="{BB962C8B-B14F-4D97-AF65-F5344CB8AC3E}">
        <p14:creationId xmlns:p14="http://schemas.microsoft.com/office/powerpoint/2010/main" val="246483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11</a:t>
            </a:fld>
            <a:endParaRPr lang="es-ES" noProof="0" dirty="0"/>
          </a:p>
        </p:txBody>
      </p:sp>
    </p:spTree>
    <p:extLst>
      <p:ext uri="{BB962C8B-B14F-4D97-AF65-F5344CB8AC3E}">
        <p14:creationId xmlns:p14="http://schemas.microsoft.com/office/powerpoint/2010/main" val="3258572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12</a:t>
            </a:fld>
            <a:endParaRPr lang="es-ES" noProof="0" dirty="0"/>
          </a:p>
        </p:txBody>
      </p:sp>
    </p:spTree>
    <p:extLst>
      <p:ext uri="{BB962C8B-B14F-4D97-AF65-F5344CB8AC3E}">
        <p14:creationId xmlns:p14="http://schemas.microsoft.com/office/powerpoint/2010/main" val="3755292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13</a:t>
            </a:fld>
            <a:endParaRPr lang="es-ES" noProof="0" dirty="0"/>
          </a:p>
        </p:txBody>
      </p:sp>
    </p:spTree>
    <p:extLst>
      <p:ext uri="{BB962C8B-B14F-4D97-AF65-F5344CB8AC3E}">
        <p14:creationId xmlns:p14="http://schemas.microsoft.com/office/powerpoint/2010/main" val="355251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14</a:t>
            </a:fld>
            <a:endParaRPr lang="es-ES" noProof="0" dirty="0"/>
          </a:p>
        </p:txBody>
      </p:sp>
    </p:spTree>
    <p:extLst>
      <p:ext uri="{BB962C8B-B14F-4D97-AF65-F5344CB8AC3E}">
        <p14:creationId xmlns:p14="http://schemas.microsoft.com/office/powerpoint/2010/main" val="2930141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15</a:t>
            </a:fld>
            <a:endParaRPr lang="es-ES" noProof="0" dirty="0"/>
          </a:p>
        </p:txBody>
      </p:sp>
    </p:spTree>
    <p:extLst>
      <p:ext uri="{BB962C8B-B14F-4D97-AF65-F5344CB8AC3E}">
        <p14:creationId xmlns:p14="http://schemas.microsoft.com/office/powerpoint/2010/main" val="407292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16</a:t>
            </a:fld>
            <a:endParaRPr lang="es-ES" noProof="0" dirty="0"/>
          </a:p>
        </p:txBody>
      </p:sp>
    </p:spTree>
    <p:extLst>
      <p:ext uri="{BB962C8B-B14F-4D97-AF65-F5344CB8AC3E}">
        <p14:creationId xmlns:p14="http://schemas.microsoft.com/office/powerpoint/2010/main" val="1586834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17</a:t>
            </a:fld>
            <a:endParaRPr lang="es-ES" noProof="0" dirty="0"/>
          </a:p>
        </p:txBody>
      </p:sp>
    </p:spTree>
    <p:extLst>
      <p:ext uri="{BB962C8B-B14F-4D97-AF65-F5344CB8AC3E}">
        <p14:creationId xmlns:p14="http://schemas.microsoft.com/office/powerpoint/2010/main" val="146347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18</a:t>
            </a:fld>
            <a:endParaRPr lang="es-ES" noProof="0" dirty="0"/>
          </a:p>
        </p:txBody>
      </p:sp>
    </p:spTree>
    <p:extLst>
      <p:ext uri="{BB962C8B-B14F-4D97-AF65-F5344CB8AC3E}">
        <p14:creationId xmlns:p14="http://schemas.microsoft.com/office/powerpoint/2010/main" val="1414595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19</a:t>
            </a:fld>
            <a:endParaRPr lang="es-ES" noProof="0" dirty="0"/>
          </a:p>
        </p:txBody>
      </p:sp>
    </p:spTree>
    <p:extLst>
      <p:ext uri="{BB962C8B-B14F-4D97-AF65-F5344CB8AC3E}">
        <p14:creationId xmlns:p14="http://schemas.microsoft.com/office/powerpoint/2010/main" val="3077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2</a:t>
            </a:fld>
            <a:endParaRPr lang="es-ES" noProof="0" dirty="0"/>
          </a:p>
        </p:txBody>
      </p:sp>
    </p:spTree>
    <p:extLst>
      <p:ext uri="{BB962C8B-B14F-4D97-AF65-F5344CB8AC3E}">
        <p14:creationId xmlns:p14="http://schemas.microsoft.com/office/powerpoint/2010/main" val="1447843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20</a:t>
            </a:fld>
            <a:endParaRPr lang="es-ES" noProof="0" dirty="0"/>
          </a:p>
        </p:txBody>
      </p:sp>
    </p:spTree>
    <p:extLst>
      <p:ext uri="{BB962C8B-B14F-4D97-AF65-F5344CB8AC3E}">
        <p14:creationId xmlns:p14="http://schemas.microsoft.com/office/powerpoint/2010/main" val="2245098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21</a:t>
            </a:fld>
            <a:endParaRPr lang="es-ES" noProof="0" dirty="0"/>
          </a:p>
        </p:txBody>
      </p:sp>
    </p:spTree>
    <p:extLst>
      <p:ext uri="{BB962C8B-B14F-4D97-AF65-F5344CB8AC3E}">
        <p14:creationId xmlns:p14="http://schemas.microsoft.com/office/powerpoint/2010/main" val="1200195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22</a:t>
            </a:fld>
            <a:endParaRPr lang="es-ES" noProof="0" dirty="0"/>
          </a:p>
        </p:txBody>
      </p:sp>
    </p:spTree>
    <p:extLst>
      <p:ext uri="{BB962C8B-B14F-4D97-AF65-F5344CB8AC3E}">
        <p14:creationId xmlns:p14="http://schemas.microsoft.com/office/powerpoint/2010/main" val="266517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3</a:t>
            </a:fld>
            <a:endParaRPr lang="es-ES" noProof="0" dirty="0"/>
          </a:p>
        </p:txBody>
      </p:sp>
    </p:spTree>
    <p:extLst>
      <p:ext uri="{BB962C8B-B14F-4D97-AF65-F5344CB8AC3E}">
        <p14:creationId xmlns:p14="http://schemas.microsoft.com/office/powerpoint/2010/main" val="299992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4</a:t>
            </a:fld>
            <a:endParaRPr lang="es-ES" noProof="0" dirty="0"/>
          </a:p>
        </p:txBody>
      </p:sp>
    </p:spTree>
    <p:extLst>
      <p:ext uri="{BB962C8B-B14F-4D97-AF65-F5344CB8AC3E}">
        <p14:creationId xmlns:p14="http://schemas.microsoft.com/office/powerpoint/2010/main" val="35351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5</a:t>
            </a:fld>
            <a:endParaRPr lang="es-ES" noProof="0" dirty="0"/>
          </a:p>
        </p:txBody>
      </p:sp>
    </p:spTree>
    <p:extLst>
      <p:ext uri="{BB962C8B-B14F-4D97-AF65-F5344CB8AC3E}">
        <p14:creationId xmlns:p14="http://schemas.microsoft.com/office/powerpoint/2010/main" val="77272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6</a:t>
            </a:fld>
            <a:endParaRPr lang="es-ES" noProof="0" dirty="0"/>
          </a:p>
        </p:txBody>
      </p:sp>
    </p:spTree>
    <p:extLst>
      <p:ext uri="{BB962C8B-B14F-4D97-AF65-F5344CB8AC3E}">
        <p14:creationId xmlns:p14="http://schemas.microsoft.com/office/powerpoint/2010/main" val="885467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7</a:t>
            </a:fld>
            <a:endParaRPr lang="es-ES" noProof="0" dirty="0"/>
          </a:p>
        </p:txBody>
      </p:sp>
    </p:spTree>
    <p:extLst>
      <p:ext uri="{BB962C8B-B14F-4D97-AF65-F5344CB8AC3E}">
        <p14:creationId xmlns:p14="http://schemas.microsoft.com/office/powerpoint/2010/main" val="77990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8</a:t>
            </a:fld>
            <a:endParaRPr lang="es-ES" noProof="0" dirty="0"/>
          </a:p>
        </p:txBody>
      </p:sp>
    </p:spTree>
    <p:extLst>
      <p:ext uri="{BB962C8B-B14F-4D97-AF65-F5344CB8AC3E}">
        <p14:creationId xmlns:p14="http://schemas.microsoft.com/office/powerpoint/2010/main" val="236643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9</a:t>
            </a:fld>
            <a:endParaRPr lang="es-ES" noProof="0" dirty="0"/>
          </a:p>
        </p:txBody>
      </p:sp>
    </p:spTree>
    <p:extLst>
      <p:ext uri="{BB962C8B-B14F-4D97-AF65-F5344CB8AC3E}">
        <p14:creationId xmlns:p14="http://schemas.microsoft.com/office/powerpoint/2010/main" val="660548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5" name="Marcador de posición de pie de página 4"/>
          <p:cNvSpPr>
            <a:spLocks noGrp="1"/>
          </p:cNvSpPr>
          <p:nvPr>
            <p:ph type="ftr" sz="quarter" idx="11"/>
          </p:nvPr>
        </p:nvSpPr>
        <p:spPr/>
        <p:txBody>
          <a:bodyPr rtlCol="0"/>
          <a:lstStyle>
            <a:lvl1pPr algn="l" rtl="0">
              <a:defRPr>
                <a:solidFill>
                  <a:schemeClr val="tx2"/>
                </a:solidFill>
              </a:defRPr>
            </a:lvl1pPr>
          </a:lstStyle>
          <a:p>
            <a:pPr rtl="0"/>
            <a:endParaRPr lang="es-ES" noProof="0" dirty="0"/>
          </a:p>
        </p:txBody>
      </p:sp>
      <p:sp>
        <p:nvSpPr>
          <p:cNvPr id="4" name="Marcador de posición de fecha 3"/>
          <p:cNvSpPr>
            <a:spLocks noGrp="1"/>
          </p:cNvSpPr>
          <p:nvPr>
            <p:ph type="dt" sz="half" idx="10"/>
          </p:nvPr>
        </p:nvSpPr>
        <p:spPr/>
        <p:txBody>
          <a:bodyPr rtlCol="0"/>
          <a:lstStyle>
            <a:lvl1pPr algn="l" rtl="0">
              <a:defRPr>
                <a:solidFill>
                  <a:schemeClr val="tx2"/>
                </a:solidFill>
              </a:defRPr>
            </a:lvl1pPr>
          </a:lstStyle>
          <a:p>
            <a:fld id="{41CC2B9D-276D-41DE-A622-C7D1BB390971}" type="datetime1">
              <a:rPr lang="es-ES" noProof="0" smtClean="0"/>
              <a:pPr/>
              <a:t>15/10/2020</a:t>
            </a:fld>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s-ES" smtClean="0"/>
              <a:pPr/>
              <a:t>‹Nº›</a:t>
            </a:fld>
            <a:endParaRPr lang="es-ES" dirty="0"/>
          </a:p>
        </p:txBody>
      </p:sp>
      <p:grpSp>
        <p:nvGrpSpPr>
          <p:cNvPr id="7" name="Grupo 6"/>
          <p:cNvGrpSpPr/>
          <p:nvPr/>
        </p:nvGrpSpPr>
        <p:grpSpPr>
          <a:xfrm>
            <a:off x="1218882" y="1600200"/>
            <a:ext cx="9739746" cy="73152"/>
            <a:chOff x="914400" y="1200150"/>
            <a:chExt cx="7306712" cy="54864"/>
          </a:xfrm>
        </p:grpSpPr>
        <p:sp>
          <p:nvSpPr>
            <p:cNvPr id="8" name="Elipse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Elipse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0" name="Grupo 9"/>
            <p:cNvGrpSpPr/>
            <p:nvPr/>
          </p:nvGrpSpPr>
          <p:grpSpPr>
            <a:xfrm>
              <a:off x="1036847" y="1207626"/>
              <a:ext cx="7074290" cy="38998"/>
              <a:chOff x="2141408" y="1752956"/>
              <a:chExt cx="7315200" cy="38998"/>
            </a:xfrm>
            <a:solidFill>
              <a:schemeClr val="tx2"/>
            </a:solidFill>
          </p:grpSpPr>
          <p:cxnSp>
            <p:nvCxnSpPr>
              <p:cNvPr id="11" name="Conector recto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o 12"/>
          <p:cNvGrpSpPr/>
          <p:nvPr/>
        </p:nvGrpSpPr>
        <p:grpSpPr>
          <a:xfrm>
            <a:off x="1218882" y="4851400"/>
            <a:ext cx="9739746" cy="73152"/>
            <a:chOff x="914400" y="3638550"/>
            <a:chExt cx="7306712" cy="54864"/>
          </a:xfrm>
        </p:grpSpPr>
        <p:sp>
          <p:nvSpPr>
            <p:cNvPr id="14" name="Elipse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Elipse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6" name="Grupo 15"/>
            <p:cNvGrpSpPr/>
            <p:nvPr/>
          </p:nvGrpSpPr>
          <p:grpSpPr>
            <a:xfrm>
              <a:off x="1036847" y="3646026"/>
              <a:ext cx="7074290" cy="38998"/>
              <a:chOff x="2141408" y="1752956"/>
              <a:chExt cx="7315200" cy="38998"/>
            </a:xfrm>
            <a:solidFill>
              <a:schemeClr val="tx2"/>
            </a:solidFill>
          </p:grpSpPr>
          <p:cxnSp>
            <p:nvCxnSpPr>
              <p:cNvPr id="17" name="Conector recto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9B2BA118-4550-4128-9948-985832F319A5}" type="datetime1">
              <a:rPr lang="es-ES" noProof="0" smtClean="0"/>
              <a:pPr/>
              <a:t>15/10/2020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34563" y="434975"/>
            <a:ext cx="1168400" cy="5661025"/>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3AB359EF-B85B-47AD-975B-7FBC1A772523}" type="datetime1">
              <a:rPr lang="es-ES" noProof="0" smtClean="0"/>
              <a:pPr/>
              <a:t>15/10/2020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hasCustomPrompt="1"/>
          </p:nvPr>
        </p:nvSpPr>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0A5E7A95-9D0C-4A80-BFFE-EA4E89FA91A6}" type="datetime1">
              <a:rPr lang="es-ES" noProof="0" smtClean="0"/>
              <a:pPr/>
              <a:t>15/10/2020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dirty="0"/>
              <a:t>Haga clic para modificar el estilo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19986606-ADC7-49A6-9F06-554C0ACF08BF}" type="datetime1">
              <a:rPr lang="es-ES" noProof="0" smtClean="0"/>
              <a:pPr/>
              <a:t>15/10/2020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grpSp>
        <p:nvGrpSpPr>
          <p:cNvPr id="13" name="Grupo 12"/>
          <p:cNvGrpSpPr/>
          <p:nvPr/>
        </p:nvGrpSpPr>
        <p:grpSpPr>
          <a:xfrm>
            <a:off x="3273781" y="3475736"/>
            <a:ext cx="5641265" cy="54864"/>
            <a:chOff x="2455975" y="2588441"/>
            <a:chExt cx="4232051" cy="41148"/>
          </a:xfrm>
        </p:grpSpPr>
        <p:sp>
          <p:nvSpPr>
            <p:cNvPr id="14" name="Elipse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15" name="Elipse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 lastClr="FFFFFF"/>
                </a:solidFill>
                <a:effectLst/>
                <a:uLnTx/>
                <a:uFillTx/>
                <a:latin typeface="Constantia"/>
                <a:ea typeface="+mn-ea"/>
                <a:cs typeface="+mn-cs"/>
              </a:endParaRPr>
            </a:p>
          </p:txBody>
        </p:sp>
        <p:grpSp>
          <p:nvGrpSpPr>
            <p:cNvPr id="16" name="Grupo 15"/>
            <p:cNvGrpSpPr/>
            <p:nvPr/>
          </p:nvGrpSpPr>
          <p:grpSpPr>
            <a:xfrm>
              <a:off x="2563229" y="2594391"/>
              <a:ext cx="4023360" cy="29249"/>
              <a:chOff x="2550323" y="3458731"/>
              <a:chExt cx="4023360" cy="38998"/>
            </a:xfrm>
          </p:grpSpPr>
          <p:cxnSp>
            <p:nvCxnSpPr>
              <p:cNvPr id="17" name="Conector recto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Conector recto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E9685C2E-AAA6-45C9-A717-D133C2C70B03}" type="datetime1">
              <a:rPr lang="es-ES" noProof="0" smtClean="0"/>
              <a:pPr/>
              <a:t>15/10/2020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dirty="0"/>
              <a:t>Haga clic para modificar el estilo de texto del patrón</a:t>
            </a:r>
          </a:p>
        </p:txBody>
      </p:sp>
      <p:sp>
        <p:nvSpPr>
          <p:cNvPr id="4" name="Marcador de posición de contenido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a:t>Haga clic para modificar el estilo de texto del patrón</a:t>
            </a:r>
          </a:p>
        </p:txBody>
      </p:sp>
      <p:sp>
        <p:nvSpPr>
          <p:cNvPr id="6" name="Marcador de posición de contenido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lvl1pPr>
              <a:defRPr/>
            </a:lvl1pPr>
          </a:lstStyle>
          <a:p>
            <a:fld id="{EA6931BD-6B88-4DC1-BABB-121728874770}" type="datetime1">
              <a:rPr lang="es-ES" noProof="0" smtClean="0"/>
              <a:pPr/>
              <a:t>15/10/2020</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lvl1pPr>
              <a:defRPr/>
            </a:lvl1pPr>
          </a:lstStyle>
          <a:p>
            <a:fld id="{8A841E79-7DAC-44BD-991A-1D15028684E6}" type="datetime1">
              <a:rPr lang="es-ES" noProof="0" smtClean="0"/>
              <a:pPr/>
              <a:t>15/10/2020</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lvl1pPr>
              <a:defRPr/>
            </a:lvl1pPr>
          </a:lstStyle>
          <a:p>
            <a:fld id="{8C417530-DCFD-4A5A-9770-DD12A14AA061}" type="datetime1">
              <a:rPr lang="es-ES" noProof="0" smtClean="0"/>
              <a:pPr/>
              <a:t>15/10/2020</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normAutofit/>
          </a:bodyPr>
          <a:lstStyle>
            <a:lvl1pPr algn="l" rtl="0">
              <a:defRPr sz="3200" b="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a:t>Haga clic para modificar el estilo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F398B144-D9F8-4FC0-9589-842D563E4CA0}" type="datetime1">
              <a:rPr lang="es-ES" noProof="0" smtClean="0"/>
              <a:pPr/>
              <a:t>15/10/2020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normAutofit/>
          </a:bodyPr>
          <a:lstStyle>
            <a:lvl1pPr algn="l" rtl="0">
              <a:defRPr sz="3200" b="0"/>
            </a:lvl1pPr>
          </a:lstStyle>
          <a:p>
            <a:pPr rtl="0"/>
            <a:r>
              <a:rPr lang="es-ES" noProof="0"/>
              <a:t>Haga clic para modificar el estilo de título del patrón</a:t>
            </a:r>
            <a:endParaRPr lang="es-ES" noProof="0" dirty="0"/>
          </a:p>
        </p:txBody>
      </p:sp>
      <p:sp>
        <p:nvSpPr>
          <p:cNvPr id="8" name="Rectángulo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a:t>Haga clic para modificar el estilo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308846DF-04E3-4658-84E6-0B399E01081A}" type="datetime1">
              <a:rPr lang="es-ES" noProof="0" smtClean="0"/>
              <a:pPr/>
              <a:t>15/10/2020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ángulo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es-ES" sz="2400" noProof="0" dirty="0"/>
          </a:p>
        </p:txBody>
      </p:sp>
      <p:sp>
        <p:nvSpPr>
          <p:cNvPr id="8" name="Rectángulo redondeado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Marcador de posición de título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es-ES" noProof="0" dirty="0"/>
          </a:p>
        </p:txBody>
      </p:sp>
      <p:sp>
        <p:nvSpPr>
          <p:cNvPr id="4" name="Marcador de posición de fecha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l" rtl="0">
              <a:defRPr sz="1100">
                <a:solidFill>
                  <a:schemeClr val="tx1"/>
                </a:solidFill>
              </a:defRPr>
            </a:lvl1pPr>
          </a:lstStyle>
          <a:p>
            <a:fld id="{05DDD192-0430-4E48-9A9B-AD25C0775A0C}" type="datetime1">
              <a:rPr lang="es-ES" noProof="0" smtClean="0"/>
              <a:pPr/>
              <a:t>15/10/2020</a:t>
            </a:fld>
            <a:endParaRPr lang="es-ES" noProof="0" dirty="0"/>
          </a:p>
        </p:txBody>
      </p:sp>
      <p:sp>
        <p:nvSpPr>
          <p:cNvPr id="6" name="Marcador de posición de número de diapositiva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es-ES" smtClean="0"/>
              <a:pPr/>
              <a:t>‹Nº›</a:t>
            </a:fld>
            <a:endParaRPr lang="es-ES"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7.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8.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hyperlink" Target="https://iconline.ipleiria.pt/bitstream/10400.8/2972/1/Relat%C3%B3rio%20Final_Sonia%20Hernandez.pdf" TargetMode="External"/><Relationship Id="rId3" Type="http://schemas.openxmlformats.org/officeDocument/2006/relationships/notesSlide" Target="../notesSlides/notesSlide22.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hyperlink" Target="https://intellectum.unisabana.edu.co/handle/10818/3036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52950" y="1708974"/>
            <a:ext cx="6110200" cy="1986131"/>
          </a:xfrm>
        </p:spPr>
        <p:txBody>
          <a:bodyPr rtlCol="0">
            <a:noAutofit/>
          </a:bodyPr>
          <a:lstStyle/>
          <a:p>
            <a:r>
              <a:rPr lang="es-CO" sz="2700" dirty="0"/>
              <a:t>Plataforma Educativa Moodle y su impacto en el área de Tecnología e Informática con estudiantes de grado 5 en tiempos de confinamiento por el Covid - 19</a:t>
            </a:r>
            <a:endParaRPr lang="es-ES" sz="2700" dirty="0"/>
          </a:p>
        </p:txBody>
      </p:sp>
      <p:sp>
        <p:nvSpPr>
          <p:cNvPr id="3" name="Subtítulo 2"/>
          <p:cNvSpPr>
            <a:spLocks noGrp="1"/>
          </p:cNvSpPr>
          <p:nvPr>
            <p:ph type="subTitle" idx="1"/>
          </p:nvPr>
        </p:nvSpPr>
        <p:spPr>
          <a:xfrm>
            <a:off x="1557908" y="3821513"/>
            <a:ext cx="10009112" cy="1309093"/>
          </a:xfrm>
        </p:spPr>
        <p:txBody>
          <a:bodyPr rtlCol="0">
            <a:normAutofit/>
          </a:bodyPr>
          <a:lstStyle/>
          <a:p>
            <a:pPr rtl="0"/>
            <a:r>
              <a:rPr lang="es-ES" sz="1700" dirty="0"/>
              <a:t>Andrés arenas lópez – instituto colombo sueco – Colombia </a:t>
            </a:r>
          </a:p>
          <a:p>
            <a:pPr rtl="0"/>
            <a:r>
              <a:rPr lang="es-ES" sz="1700" dirty="0"/>
              <a:t>Correo electrónico: ESP.ANDRESARENASLOPEZ@GMAIL.COM </a:t>
            </a:r>
          </a:p>
          <a:p>
            <a:r>
              <a:rPr lang="es-ES" sz="1700" dirty="0"/>
              <a:t>Ana Patricia León Urquijo – Instituto Universitario de las Américas y el caribe</a:t>
            </a:r>
          </a:p>
          <a:p>
            <a:r>
              <a:rPr lang="es-ES" sz="1600" dirty="0"/>
              <a:t>Correo electrónico: apleon12@gmail.com</a:t>
            </a:r>
          </a:p>
          <a:p>
            <a:pPr rtl="0"/>
            <a:endParaRPr lang="es-ES" dirty="0"/>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222" y="1582566"/>
            <a:ext cx="3202092" cy="3202092"/>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8588" y="5229200"/>
            <a:ext cx="1511120" cy="1511120"/>
          </a:xfrm>
          <a:prstGeom prst="ellipse">
            <a:avLst/>
          </a:prstGeom>
        </p:spPr>
      </p:pic>
      <p:pic>
        <p:nvPicPr>
          <p:cNvPr id="9" name="Imagen 8"/>
          <p:cNvPicPr>
            <a:picLocks noChangeAspect="1"/>
          </p:cNvPicPr>
          <p:nvPr/>
        </p:nvPicPr>
        <p:blipFill>
          <a:blip r:embed="rId6"/>
          <a:stretch>
            <a:fillRect/>
          </a:stretch>
        </p:blipFill>
        <p:spPr>
          <a:xfrm>
            <a:off x="2495986" y="5242763"/>
            <a:ext cx="1497557" cy="1497557"/>
          </a:xfrm>
          <a:prstGeom prst="ellipse">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4292" y="5130606"/>
            <a:ext cx="1512168" cy="1512168"/>
          </a:xfrm>
          <a:prstGeom prst="rect">
            <a:avLst/>
          </a:prstGeom>
        </p:spPr>
      </p:pic>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30716" y="1629522"/>
            <a:ext cx="2232248" cy="2232248"/>
          </a:xfrm>
          <a:prstGeom prst="rect">
            <a:avLst/>
          </a:prstGeom>
        </p:spPr>
      </p:pic>
    </p:spTree>
    <p:custDataLst>
      <p:tags r:id="rId1"/>
    </p:custDataLst>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8883" y="431800"/>
            <a:ext cx="9751060" cy="572735"/>
          </a:xfrm>
        </p:spPr>
        <p:txBody>
          <a:bodyPr rtlCol="0">
            <a:normAutofit fontScale="90000"/>
          </a:bodyPr>
          <a:lstStyle/>
          <a:p>
            <a:r>
              <a:rPr lang="es-ES" dirty="0"/>
              <a:t>PRUEBAS DE HIPÓTESIS </a:t>
            </a: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6" name="Imagen 5"/>
          <p:cNvPicPr>
            <a:picLocks noChangeAspect="1"/>
          </p:cNvPicPr>
          <p:nvPr/>
        </p:nvPicPr>
        <p:blipFill>
          <a:blip r:embed="rId5"/>
          <a:stretch>
            <a:fillRect/>
          </a:stretch>
        </p:blipFill>
        <p:spPr>
          <a:xfrm>
            <a:off x="10738259" y="5150610"/>
            <a:ext cx="972148" cy="972148"/>
          </a:xfrm>
          <a:prstGeom prst="ellipse">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296830"/>
            <a:ext cx="2232248" cy="2232248"/>
          </a:xfrm>
          <a:prstGeom prst="rect">
            <a:avLst/>
          </a:prstGeom>
        </p:spPr>
      </p:pic>
      <p:graphicFrame>
        <p:nvGraphicFramePr>
          <p:cNvPr id="10" name="Tabla 9">
            <a:extLst>
              <a:ext uri="{FF2B5EF4-FFF2-40B4-BE49-F238E27FC236}">
                <a16:creationId xmlns:a16="http://schemas.microsoft.com/office/drawing/2014/main" id="{663B18F8-558B-4024-A859-BE891A1FA9B1}"/>
              </a:ext>
            </a:extLst>
          </p:cNvPr>
          <p:cNvGraphicFramePr>
            <a:graphicFrameLocks noGrp="1"/>
          </p:cNvGraphicFramePr>
          <p:nvPr>
            <p:extLst>
              <p:ext uri="{D42A27DB-BD31-4B8C-83A1-F6EECF244321}">
                <p14:modId xmlns:p14="http://schemas.microsoft.com/office/powerpoint/2010/main" val="3083844683"/>
              </p:ext>
            </p:extLst>
          </p:nvPr>
        </p:nvGraphicFramePr>
        <p:xfrm>
          <a:off x="334442" y="1183836"/>
          <a:ext cx="4856710" cy="2690484"/>
        </p:xfrm>
        <a:graphic>
          <a:graphicData uri="http://schemas.openxmlformats.org/drawingml/2006/table">
            <a:tbl>
              <a:tblPr>
                <a:tableStyleId>{5C22544A-7EE6-4342-B048-85BDC9FD1C3A}</a:tableStyleId>
              </a:tblPr>
              <a:tblGrid>
                <a:gridCol w="162560">
                  <a:extLst>
                    <a:ext uri="{9D8B030D-6E8A-4147-A177-3AD203B41FA5}">
                      <a16:colId xmlns:a16="http://schemas.microsoft.com/office/drawing/2014/main" val="4210423556"/>
                    </a:ext>
                  </a:extLst>
                </a:gridCol>
                <a:gridCol w="1493624">
                  <a:extLst>
                    <a:ext uri="{9D8B030D-6E8A-4147-A177-3AD203B41FA5}">
                      <a16:colId xmlns:a16="http://schemas.microsoft.com/office/drawing/2014/main" val="2374932295"/>
                    </a:ext>
                  </a:extLst>
                </a:gridCol>
                <a:gridCol w="720080">
                  <a:extLst>
                    <a:ext uri="{9D8B030D-6E8A-4147-A177-3AD203B41FA5}">
                      <a16:colId xmlns:a16="http://schemas.microsoft.com/office/drawing/2014/main" val="341593363"/>
                    </a:ext>
                  </a:extLst>
                </a:gridCol>
                <a:gridCol w="864096">
                  <a:extLst>
                    <a:ext uri="{9D8B030D-6E8A-4147-A177-3AD203B41FA5}">
                      <a16:colId xmlns:a16="http://schemas.microsoft.com/office/drawing/2014/main" val="4234545431"/>
                    </a:ext>
                  </a:extLst>
                </a:gridCol>
                <a:gridCol w="792088">
                  <a:extLst>
                    <a:ext uri="{9D8B030D-6E8A-4147-A177-3AD203B41FA5}">
                      <a16:colId xmlns:a16="http://schemas.microsoft.com/office/drawing/2014/main" val="2896908886"/>
                    </a:ext>
                  </a:extLst>
                </a:gridCol>
                <a:gridCol w="824262">
                  <a:extLst>
                    <a:ext uri="{9D8B030D-6E8A-4147-A177-3AD203B41FA5}">
                      <a16:colId xmlns:a16="http://schemas.microsoft.com/office/drawing/2014/main" val="2309130878"/>
                    </a:ext>
                  </a:extLst>
                </a:gridCol>
              </a:tblGrid>
              <a:tr h="568679">
                <a:tc rowSpan="2" gridSpan="2">
                  <a:txBody>
                    <a:bodyPr/>
                    <a:lstStyle/>
                    <a:p>
                      <a:pPr indent="180340" algn="ctr">
                        <a:lnSpc>
                          <a:spcPct val="100000"/>
                        </a:lnSpc>
                        <a:spcBef>
                          <a:spcPts val="600"/>
                        </a:spcBef>
                        <a:spcAft>
                          <a:spcPts val="600"/>
                        </a:spcAft>
                      </a:pPr>
                      <a:r>
                        <a:rPr lang="es-MX" sz="1600" b="1" kern="1200" dirty="0">
                          <a:solidFill>
                            <a:schemeClr val="dk1"/>
                          </a:solidFill>
                          <a:effectLst/>
                          <a:latin typeface="+mn-lt"/>
                          <a:ea typeface="+mn-ea"/>
                          <a:cs typeface="+mn-cs"/>
                        </a:rPr>
                        <a:t>Comunicación con redes sociales </a:t>
                      </a:r>
                      <a:r>
                        <a:rPr lang="es-MX" sz="1600" b="1" dirty="0">
                          <a:effectLst/>
                        </a:rPr>
                        <a:t> </a:t>
                      </a:r>
                      <a:endParaRPr lang="es-CO" sz="1600" b="1"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rowSpan="2" hMerge="1">
                  <a:txBody>
                    <a:bodyPr/>
                    <a:lstStyle/>
                    <a:p>
                      <a:endParaRPr lang="es-CO"/>
                    </a:p>
                  </a:txBody>
                  <a:tcPr/>
                </a:tc>
                <a:tc gridSpan="2">
                  <a:txBody>
                    <a:bodyPr/>
                    <a:lstStyle/>
                    <a:p>
                      <a:pPr marL="38100" marR="38100" indent="180340" algn="ctr">
                        <a:lnSpc>
                          <a:spcPct val="100000"/>
                        </a:lnSpc>
                        <a:spcBef>
                          <a:spcPts val="600"/>
                        </a:spcBef>
                        <a:spcAft>
                          <a:spcPts val="600"/>
                        </a:spcAft>
                      </a:pPr>
                      <a:r>
                        <a:rPr lang="es-MX" sz="1600" dirty="0">
                          <a:effectLst/>
                        </a:rPr>
                        <a:t>Preprueba</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CO"/>
                    </a:p>
                  </a:txBody>
                  <a:tcPr/>
                </a:tc>
                <a:tc gridSpan="2">
                  <a:txBody>
                    <a:bodyPr/>
                    <a:lstStyle/>
                    <a:p>
                      <a:pPr marL="38100" marR="38100" indent="180340" algn="ctr">
                        <a:lnSpc>
                          <a:spcPct val="100000"/>
                        </a:lnSpc>
                        <a:spcBef>
                          <a:spcPts val="600"/>
                        </a:spcBef>
                        <a:spcAft>
                          <a:spcPts val="600"/>
                        </a:spcAft>
                      </a:pPr>
                      <a:r>
                        <a:rPr lang="es-MX" sz="1600">
                          <a:effectLst/>
                        </a:rPr>
                        <a:t>Posprueba</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s-CO"/>
                    </a:p>
                  </a:txBody>
                  <a:tcPr/>
                </a:tc>
                <a:extLst>
                  <a:ext uri="{0D108BD9-81ED-4DB2-BD59-A6C34878D82A}">
                    <a16:rowId xmlns:a16="http://schemas.microsoft.com/office/drawing/2014/main" val="2394416363"/>
                  </a:ext>
                </a:extLst>
              </a:tr>
              <a:tr h="448902">
                <a:tc gridSpan="2" vMerge="1">
                  <a:txBody>
                    <a:bodyPr/>
                    <a:lstStyle/>
                    <a:p>
                      <a:pPr indent="180340" algn="l">
                        <a:lnSpc>
                          <a:spcPct val="100000"/>
                        </a:lnSpc>
                        <a:spcBef>
                          <a:spcPts val="600"/>
                        </a:spcBef>
                        <a:spcAft>
                          <a:spcPts val="600"/>
                        </a:spcAft>
                      </a:pPr>
                      <a:endParaRPr lang="es-CO" sz="2400" b="1"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hMerge="1" vMerge="1">
                  <a:txBody>
                    <a:bodyPr/>
                    <a:lstStyle/>
                    <a:p>
                      <a:endParaRPr lang="es-CO"/>
                    </a:p>
                  </a:txBody>
                  <a:tcPr/>
                </a:tc>
                <a:tc>
                  <a:txBody>
                    <a:bodyPr/>
                    <a:lstStyle/>
                    <a:p>
                      <a:pPr marL="38100" marR="38100" indent="180340" algn="ctr">
                        <a:lnSpc>
                          <a:spcPct val="1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7833705"/>
                  </a:ext>
                </a:extLst>
              </a:tr>
              <a:tr h="339193">
                <a:tc rowSpan="3">
                  <a:txBody>
                    <a:bodyPr/>
                    <a:lstStyle/>
                    <a:p>
                      <a:pPr marL="38100" marR="38100" indent="180340" algn="l">
                        <a:lnSpc>
                          <a:spcPct val="100000"/>
                        </a:lnSpc>
                        <a:spcBef>
                          <a:spcPts val="600"/>
                        </a:spcBef>
                        <a:spcAft>
                          <a:spcPts val="600"/>
                        </a:spcAft>
                      </a:pPr>
                      <a:r>
                        <a:rPr lang="es-MX" sz="1600">
                          <a:effectLst/>
                        </a:rPr>
                        <a:t> </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No</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64</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81,0</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65</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82</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4679483"/>
                  </a:ext>
                </a:extLst>
              </a:tr>
              <a:tr h="568679">
                <a:tc vMerge="1">
                  <a:txBody>
                    <a:bodyPr/>
                    <a:lstStyle/>
                    <a:p>
                      <a:endParaRPr lang="es-CO"/>
                    </a:p>
                  </a:txBody>
                  <a:tcPr/>
                </a:tc>
                <a:tc>
                  <a:txBody>
                    <a:bodyPr/>
                    <a:lstStyle/>
                    <a:p>
                      <a:pPr marL="38100" marR="38100" indent="180340" algn="ctr">
                        <a:lnSpc>
                          <a:spcPct val="100000"/>
                        </a:lnSpc>
                        <a:spcBef>
                          <a:spcPts val="600"/>
                        </a:spcBef>
                        <a:spcAft>
                          <a:spcPts val="600"/>
                        </a:spcAft>
                      </a:pPr>
                      <a:r>
                        <a:rPr lang="es-MX" sz="1600" dirty="0">
                          <a:effectLst/>
                        </a:rPr>
                        <a:t>Si</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15</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19,0</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14</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18</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8335759"/>
                  </a:ext>
                </a:extLst>
              </a:tr>
              <a:tr h="765031">
                <a:tc vMerge="1">
                  <a:txBody>
                    <a:bodyPr/>
                    <a:lstStyle/>
                    <a:p>
                      <a:endParaRPr lang="es-CO" dirty="0"/>
                    </a:p>
                  </a:txBody>
                  <a:tcPr/>
                </a:tc>
                <a:tc>
                  <a:txBody>
                    <a:bodyPr/>
                    <a:lstStyle/>
                    <a:p>
                      <a:pPr marL="38100" marR="38100" indent="180340" algn="ctr">
                        <a:lnSpc>
                          <a:spcPct val="100000"/>
                        </a:lnSpc>
                        <a:spcBef>
                          <a:spcPts val="600"/>
                        </a:spcBef>
                        <a:spcAft>
                          <a:spcPts val="600"/>
                        </a:spcAft>
                      </a:pPr>
                      <a:r>
                        <a:rPr lang="es-MX" sz="1600" dirty="0">
                          <a:effectLst/>
                        </a:rPr>
                        <a:t>Total</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a:effectLst/>
                        </a:rPr>
                        <a:t>79</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100,0</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79</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38100" marR="38100" indent="180340" algn="ctr">
                        <a:lnSpc>
                          <a:spcPct val="100000"/>
                        </a:lnSpc>
                        <a:spcBef>
                          <a:spcPts val="600"/>
                        </a:spcBef>
                        <a:spcAft>
                          <a:spcPts val="600"/>
                        </a:spcAft>
                      </a:pPr>
                      <a:r>
                        <a:rPr lang="es-MX" sz="1600" dirty="0">
                          <a:effectLst/>
                        </a:rPr>
                        <a:t>100,0</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6032751"/>
                  </a:ext>
                </a:extLst>
              </a:tr>
            </a:tbl>
          </a:graphicData>
        </a:graphic>
      </p:graphicFrame>
      <p:sp>
        <p:nvSpPr>
          <p:cNvPr id="7" name="CuadroTexto 6"/>
          <p:cNvSpPr txBox="1"/>
          <p:nvPr/>
        </p:nvSpPr>
        <p:spPr>
          <a:xfrm>
            <a:off x="1053852" y="4436355"/>
            <a:ext cx="4032448" cy="1200329"/>
          </a:xfrm>
          <a:prstGeom prst="rect">
            <a:avLst/>
          </a:prstGeom>
          <a:noFill/>
        </p:spPr>
        <p:txBody>
          <a:bodyPr wrap="square" rtlCol="0">
            <a:spAutoFit/>
          </a:bodyPr>
          <a:lstStyle/>
          <a:p>
            <a:r>
              <a:rPr lang="es-MX" dirty="0">
                <a:latin typeface="Times New Roman" panose="02020603050405020304" pitchFamily="18" charset="0"/>
                <a:ea typeface="Cambria" panose="02040503050406030204" pitchFamily="18" charset="0"/>
              </a:rPr>
              <a:t>El nivel de significancia es superior a α = 0,05 (0,82 &gt; 0,05), no existe diferencias significativas. </a:t>
            </a:r>
            <a:endParaRPr lang="es-CO" dirty="0"/>
          </a:p>
          <a:p>
            <a:endParaRPr lang="es-CO" dirty="0"/>
          </a:p>
        </p:txBody>
      </p:sp>
      <p:graphicFrame>
        <p:nvGraphicFramePr>
          <p:cNvPr id="13" name="Tabla 12">
            <a:extLst>
              <a:ext uri="{FF2B5EF4-FFF2-40B4-BE49-F238E27FC236}">
                <a16:creationId xmlns:a16="http://schemas.microsoft.com/office/drawing/2014/main" id="{9B458B2E-4BB4-4325-BF41-279D8CDA15D4}"/>
              </a:ext>
            </a:extLst>
          </p:cNvPr>
          <p:cNvGraphicFramePr>
            <a:graphicFrameLocks noGrp="1"/>
          </p:cNvGraphicFramePr>
          <p:nvPr>
            <p:extLst>
              <p:ext uri="{D42A27DB-BD31-4B8C-83A1-F6EECF244321}">
                <p14:modId xmlns:p14="http://schemas.microsoft.com/office/powerpoint/2010/main" val="3029217072"/>
              </p:ext>
            </p:extLst>
          </p:nvPr>
        </p:nvGraphicFramePr>
        <p:xfrm>
          <a:off x="5441224" y="1183836"/>
          <a:ext cx="4397604" cy="2690483"/>
        </p:xfrm>
        <a:graphic>
          <a:graphicData uri="http://schemas.openxmlformats.org/drawingml/2006/table">
            <a:tbl>
              <a:tblPr>
                <a:tableStyleId>{5C22544A-7EE6-4342-B048-85BDC9FD1C3A}</a:tableStyleId>
              </a:tblPr>
              <a:tblGrid>
                <a:gridCol w="145735">
                  <a:extLst>
                    <a:ext uri="{9D8B030D-6E8A-4147-A177-3AD203B41FA5}">
                      <a16:colId xmlns:a16="http://schemas.microsoft.com/office/drawing/2014/main" val="2121241978"/>
                    </a:ext>
                  </a:extLst>
                </a:gridCol>
                <a:gridCol w="1049123">
                  <a:extLst>
                    <a:ext uri="{9D8B030D-6E8A-4147-A177-3AD203B41FA5}">
                      <a16:colId xmlns:a16="http://schemas.microsoft.com/office/drawing/2014/main" val="3736205709"/>
                    </a:ext>
                  </a:extLst>
                </a:gridCol>
                <a:gridCol w="731465">
                  <a:extLst>
                    <a:ext uri="{9D8B030D-6E8A-4147-A177-3AD203B41FA5}">
                      <a16:colId xmlns:a16="http://schemas.microsoft.com/office/drawing/2014/main" val="2453882356"/>
                    </a:ext>
                  </a:extLst>
                </a:gridCol>
                <a:gridCol w="917432">
                  <a:extLst>
                    <a:ext uri="{9D8B030D-6E8A-4147-A177-3AD203B41FA5}">
                      <a16:colId xmlns:a16="http://schemas.microsoft.com/office/drawing/2014/main" val="4265814349"/>
                    </a:ext>
                  </a:extLst>
                </a:gridCol>
                <a:gridCol w="681876">
                  <a:extLst>
                    <a:ext uri="{9D8B030D-6E8A-4147-A177-3AD203B41FA5}">
                      <a16:colId xmlns:a16="http://schemas.microsoft.com/office/drawing/2014/main" val="3291012877"/>
                    </a:ext>
                  </a:extLst>
                </a:gridCol>
                <a:gridCol w="871973">
                  <a:extLst>
                    <a:ext uri="{9D8B030D-6E8A-4147-A177-3AD203B41FA5}">
                      <a16:colId xmlns:a16="http://schemas.microsoft.com/office/drawing/2014/main" val="1345281572"/>
                    </a:ext>
                  </a:extLst>
                </a:gridCol>
              </a:tblGrid>
              <a:tr h="502905">
                <a:tc rowSpan="2" gridSpan="2">
                  <a:txBody>
                    <a:bodyPr/>
                    <a:lstStyle/>
                    <a:p>
                      <a:pPr indent="180340" algn="ctr">
                        <a:lnSpc>
                          <a:spcPct val="100000"/>
                        </a:lnSpc>
                        <a:spcBef>
                          <a:spcPts val="600"/>
                        </a:spcBef>
                        <a:spcAft>
                          <a:spcPts val="600"/>
                        </a:spcAft>
                      </a:pPr>
                      <a:r>
                        <a:rPr lang="es-MX" sz="1600" b="1" kern="1200" dirty="0">
                          <a:solidFill>
                            <a:schemeClr val="dk1"/>
                          </a:solidFill>
                          <a:effectLst/>
                          <a:latin typeface="+mn-lt"/>
                          <a:ea typeface="+mn-ea"/>
                          <a:cs typeface="+mn-cs"/>
                        </a:rPr>
                        <a:t>Buscar información para tareas </a:t>
                      </a:r>
                      <a:r>
                        <a:rPr lang="es-MX" sz="1600" b="1" dirty="0">
                          <a:effectLst/>
                        </a:rPr>
                        <a:t> </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rowSpan="2" hMerge="1">
                  <a:txBody>
                    <a:bodyPr/>
                    <a:lstStyle/>
                    <a:p>
                      <a:endParaRPr lang="es-CO"/>
                    </a:p>
                  </a:txBody>
                  <a:tcPr/>
                </a:tc>
                <a:tc gridSpan="2">
                  <a:txBody>
                    <a:bodyPr/>
                    <a:lstStyle/>
                    <a:p>
                      <a:pPr marL="38100" marR="38100" indent="180340" algn="ctr">
                        <a:lnSpc>
                          <a:spcPct val="200000"/>
                        </a:lnSpc>
                        <a:spcBef>
                          <a:spcPts val="600"/>
                        </a:spcBef>
                        <a:spcAft>
                          <a:spcPts val="600"/>
                        </a:spcAft>
                      </a:pPr>
                      <a:r>
                        <a:rPr lang="es-MX" sz="1600" dirty="0">
                          <a:effectLst/>
                        </a:rPr>
                        <a:t>Preprueba</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hMerge="1">
                  <a:txBody>
                    <a:bodyPr/>
                    <a:lstStyle/>
                    <a:p>
                      <a:endParaRPr lang="es-CO"/>
                    </a:p>
                  </a:txBody>
                  <a:tcPr/>
                </a:tc>
                <a:tc gridSpan="2">
                  <a:txBody>
                    <a:bodyPr/>
                    <a:lstStyle/>
                    <a:p>
                      <a:pPr marL="38100" marR="38100" indent="180340" algn="ctr">
                        <a:lnSpc>
                          <a:spcPct val="200000"/>
                        </a:lnSpc>
                        <a:spcBef>
                          <a:spcPts val="600"/>
                        </a:spcBef>
                        <a:spcAft>
                          <a:spcPts val="600"/>
                        </a:spcAft>
                      </a:pPr>
                      <a:r>
                        <a:rPr lang="es-MX" sz="1600">
                          <a:effectLst/>
                        </a:rPr>
                        <a:t>Posprueba</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hMerge="1">
                  <a:txBody>
                    <a:bodyPr/>
                    <a:lstStyle/>
                    <a:p>
                      <a:endParaRPr lang="es-CO"/>
                    </a:p>
                  </a:txBody>
                  <a:tcPr/>
                </a:tc>
                <a:extLst>
                  <a:ext uri="{0D108BD9-81ED-4DB2-BD59-A6C34878D82A}">
                    <a16:rowId xmlns:a16="http://schemas.microsoft.com/office/drawing/2014/main" val="1076626260"/>
                  </a:ext>
                </a:extLst>
              </a:tr>
              <a:tr h="502905">
                <a:tc gridSpan="2" vMerge="1">
                  <a:txBody>
                    <a:bodyPr/>
                    <a:lstStyle/>
                    <a:p>
                      <a:pPr indent="180340" algn="ctr">
                        <a:lnSpc>
                          <a:spcPct val="200000"/>
                        </a:lnSpc>
                        <a:spcBef>
                          <a:spcPts val="600"/>
                        </a:spcBef>
                        <a:spcAft>
                          <a:spcPts val="600"/>
                        </a:spcAft>
                      </a:pPr>
                      <a:endParaRPr lang="es-CO" sz="20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hMerge="1" vMerge="1">
                  <a:txBody>
                    <a:bodyPr/>
                    <a:lstStyle/>
                    <a:p>
                      <a:endParaRPr lang="es-CO"/>
                    </a:p>
                  </a:txBody>
                  <a:tcPr/>
                </a:tc>
                <a:tc>
                  <a:txBody>
                    <a:bodyPr/>
                    <a:lstStyle/>
                    <a:p>
                      <a:pPr marL="38100" marR="38100" indent="180340" algn="ctr">
                        <a:lnSpc>
                          <a:spcPct val="2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dirty="0">
                          <a:effectLst/>
                          <a:latin typeface="Times New Roman" panose="02020603050405020304" pitchFamily="18" charset="0"/>
                          <a:ea typeface="Cambria" panose="02040503050406030204" pitchFamily="18" charset="0"/>
                          <a:cs typeface="Times New Roman" panose="02020603050405020304" pitchFamily="18" charset="0"/>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extLst>
                  <a:ext uri="{0D108BD9-81ED-4DB2-BD59-A6C34878D82A}">
                    <a16:rowId xmlns:a16="http://schemas.microsoft.com/office/drawing/2014/main" val="2987716974"/>
                  </a:ext>
                </a:extLst>
              </a:tr>
              <a:tr h="502905">
                <a:tc rowSpan="3">
                  <a:txBody>
                    <a:bodyPr/>
                    <a:lstStyle/>
                    <a:p>
                      <a:pPr marL="38100" marR="38100" indent="180340" algn="l">
                        <a:lnSpc>
                          <a:spcPct val="200000"/>
                        </a:lnSpc>
                        <a:spcBef>
                          <a:spcPts val="600"/>
                        </a:spcBef>
                        <a:spcAft>
                          <a:spcPts val="600"/>
                        </a:spcAft>
                      </a:pPr>
                      <a:r>
                        <a:rPr lang="es-MX" sz="1600">
                          <a:effectLst/>
                        </a:rPr>
                        <a:t> </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dirty="0">
                          <a:effectLst/>
                        </a:rPr>
                        <a:t>No</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a:effectLst/>
                        </a:rPr>
                        <a:t>34</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a:effectLst/>
                        </a:rPr>
                        <a:t>43</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a:effectLst/>
                        </a:rPr>
                        <a:t>36</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a:effectLst/>
                        </a:rPr>
                        <a:t>46</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extLst>
                  <a:ext uri="{0D108BD9-81ED-4DB2-BD59-A6C34878D82A}">
                    <a16:rowId xmlns:a16="http://schemas.microsoft.com/office/drawing/2014/main" val="719859838"/>
                  </a:ext>
                </a:extLst>
              </a:tr>
              <a:tr h="502905">
                <a:tc vMerge="1">
                  <a:txBody>
                    <a:bodyPr/>
                    <a:lstStyle/>
                    <a:p>
                      <a:endParaRPr lang="es-CO"/>
                    </a:p>
                  </a:txBody>
                  <a:tcPr/>
                </a:tc>
                <a:tc>
                  <a:txBody>
                    <a:bodyPr/>
                    <a:lstStyle/>
                    <a:p>
                      <a:pPr marL="38100" marR="38100" indent="180340" algn="ctr">
                        <a:lnSpc>
                          <a:spcPct val="200000"/>
                        </a:lnSpc>
                        <a:spcBef>
                          <a:spcPts val="600"/>
                        </a:spcBef>
                        <a:spcAft>
                          <a:spcPts val="600"/>
                        </a:spcAft>
                      </a:pPr>
                      <a:r>
                        <a:rPr lang="es-MX" sz="1600" dirty="0">
                          <a:effectLst/>
                        </a:rPr>
                        <a:t>Si</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dirty="0">
                          <a:effectLst/>
                        </a:rPr>
                        <a:t>45</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a:effectLst/>
                        </a:rPr>
                        <a:t>57</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a:effectLst/>
                        </a:rPr>
                        <a:t>43</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a:effectLst/>
                        </a:rPr>
                        <a:t>54</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extLst>
                  <a:ext uri="{0D108BD9-81ED-4DB2-BD59-A6C34878D82A}">
                    <a16:rowId xmlns:a16="http://schemas.microsoft.com/office/drawing/2014/main" val="232728219"/>
                  </a:ext>
                </a:extLst>
              </a:tr>
              <a:tr h="678863">
                <a:tc vMerge="1">
                  <a:txBody>
                    <a:bodyPr/>
                    <a:lstStyle/>
                    <a:p>
                      <a:endParaRPr lang="es-CO"/>
                    </a:p>
                  </a:txBody>
                  <a:tcPr/>
                </a:tc>
                <a:tc>
                  <a:txBody>
                    <a:bodyPr/>
                    <a:lstStyle/>
                    <a:p>
                      <a:pPr marL="38100" marR="38100" indent="180340" algn="ctr">
                        <a:lnSpc>
                          <a:spcPct val="200000"/>
                        </a:lnSpc>
                        <a:spcBef>
                          <a:spcPts val="600"/>
                        </a:spcBef>
                        <a:spcAft>
                          <a:spcPts val="600"/>
                        </a:spcAft>
                      </a:pPr>
                      <a:r>
                        <a:rPr lang="es-MX" sz="1600">
                          <a:effectLst/>
                        </a:rPr>
                        <a:t>Total</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a:effectLst/>
                        </a:rPr>
                        <a:t>79</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a:effectLst/>
                        </a:rPr>
                        <a:t>100,0</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a:effectLst/>
                        </a:rPr>
                        <a:t>79</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tc>
                  <a:txBody>
                    <a:bodyPr/>
                    <a:lstStyle/>
                    <a:p>
                      <a:pPr marL="38100" marR="38100" indent="180340" algn="ctr">
                        <a:lnSpc>
                          <a:spcPct val="200000"/>
                        </a:lnSpc>
                        <a:spcBef>
                          <a:spcPts val="600"/>
                        </a:spcBef>
                        <a:spcAft>
                          <a:spcPts val="600"/>
                        </a:spcAft>
                      </a:pPr>
                      <a:r>
                        <a:rPr lang="es-MX" sz="1600" dirty="0">
                          <a:effectLst/>
                        </a:rPr>
                        <a:t>100,0</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6577" marR="56577" marT="0" marB="0"/>
                </a:tc>
                <a:extLst>
                  <a:ext uri="{0D108BD9-81ED-4DB2-BD59-A6C34878D82A}">
                    <a16:rowId xmlns:a16="http://schemas.microsoft.com/office/drawing/2014/main" val="1157464959"/>
                  </a:ext>
                </a:extLst>
              </a:tr>
            </a:tbl>
          </a:graphicData>
        </a:graphic>
      </p:graphicFrame>
      <p:sp>
        <p:nvSpPr>
          <p:cNvPr id="14" name="CuadroTexto 13"/>
          <p:cNvSpPr txBox="1"/>
          <p:nvPr/>
        </p:nvSpPr>
        <p:spPr>
          <a:xfrm>
            <a:off x="5878388" y="4653136"/>
            <a:ext cx="4176464" cy="1200329"/>
          </a:xfrm>
          <a:prstGeom prst="rect">
            <a:avLst/>
          </a:prstGeom>
          <a:noFill/>
        </p:spPr>
        <p:txBody>
          <a:bodyPr wrap="square" rtlCol="0">
            <a:spAutoFit/>
          </a:bodyPr>
          <a:lstStyle/>
          <a:p>
            <a:pPr algn="just"/>
            <a:r>
              <a:rPr lang="es-MX" dirty="0">
                <a:latin typeface="Times New Roman" panose="02020603050405020304" pitchFamily="18" charset="0"/>
                <a:ea typeface="Cambria" panose="02040503050406030204" pitchFamily="18" charset="0"/>
              </a:rPr>
              <a:t>El nivel de significancia es superior a α = 0,05 (0,708 &gt; 0,05), indica que no existe diferencias significativas. </a:t>
            </a:r>
            <a:endParaRPr lang="es-CO" dirty="0"/>
          </a:p>
          <a:p>
            <a:endParaRPr lang="es-CO" dirty="0"/>
          </a:p>
        </p:txBody>
      </p:sp>
    </p:spTree>
    <p:custDataLst>
      <p:tags r:id="rId1"/>
    </p:custDataLst>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6" name="Imagen 5"/>
          <p:cNvPicPr>
            <a:picLocks noChangeAspect="1"/>
          </p:cNvPicPr>
          <p:nvPr/>
        </p:nvPicPr>
        <p:blipFill>
          <a:blip r:embed="rId5"/>
          <a:stretch>
            <a:fillRect/>
          </a:stretch>
        </p:blipFill>
        <p:spPr>
          <a:xfrm>
            <a:off x="10738259" y="5150610"/>
            <a:ext cx="972148" cy="972148"/>
          </a:xfrm>
          <a:prstGeom prst="ellipse">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296830"/>
            <a:ext cx="2232248" cy="2232248"/>
          </a:xfrm>
          <a:prstGeom prst="rect">
            <a:avLst/>
          </a:prstGeom>
        </p:spPr>
      </p:pic>
      <p:graphicFrame>
        <p:nvGraphicFramePr>
          <p:cNvPr id="12" name="Tabla 11">
            <a:extLst>
              <a:ext uri="{FF2B5EF4-FFF2-40B4-BE49-F238E27FC236}">
                <a16:creationId xmlns:a16="http://schemas.microsoft.com/office/drawing/2014/main" id="{70864051-E9BD-4065-A318-D78B2167CA22}"/>
              </a:ext>
            </a:extLst>
          </p:cNvPr>
          <p:cNvGraphicFramePr>
            <a:graphicFrameLocks noGrp="1"/>
          </p:cNvGraphicFramePr>
          <p:nvPr>
            <p:extLst>
              <p:ext uri="{D42A27DB-BD31-4B8C-83A1-F6EECF244321}">
                <p14:modId xmlns:p14="http://schemas.microsoft.com/office/powerpoint/2010/main" val="3506643171"/>
              </p:ext>
            </p:extLst>
          </p:nvPr>
        </p:nvGraphicFramePr>
        <p:xfrm>
          <a:off x="334443" y="861622"/>
          <a:ext cx="4551234" cy="3436230"/>
        </p:xfrm>
        <a:graphic>
          <a:graphicData uri="http://schemas.openxmlformats.org/drawingml/2006/table">
            <a:tbl>
              <a:tblPr>
                <a:tableStyleId>{5C22544A-7EE6-4342-B048-85BDC9FD1C3A}</a:tableStyleId>
              </a:tblPr>
              <a:tblGrid>
                <a:gridCol w="141100">
                  <a:extLst>
                    <a:ext uri="{9D8B030D-6E8A-4147-A177-3AD203B41FA5}">
                      <a16:colId xmlns:a16="http://schemas.microsoft.com/office/drawing/2014/main" val="1998611606"/>
                    </a:ext>
                  </a:extLst>
                </a:gridCol>
                <a:gridCol w="1374272">
                  <a:extLst>
                    <a:ext uri="{9D8B030D-6E8A-4147-A177-3AD203B41FA5}">
                      <a16:colId xmlns:a16="http://schemas.microsoft.com/office/drawing/2014/main" val="564351668"/>
                    </a:ext>
                  </a:extLst>
                </a:gridCol>
                <a:gridCol w="596567">
                  <a:extLst>
                    <a:ext uri="{9D8B030D-6E8A-4147-A177-3AD203B41FA5}">
                      <a16:colId xmlns:a16="http://schemas.microsoft.com/office/drawing/2014/main" val="256204681"/>
                    </a:ext>
                  </a:extLst>
                </a:gridCol>
                <a:gridCol w="901478">
                  <a:extLst>
                    <a:ext uri="{9D8B030D-6E8A-4147-A177-3AD203B41FA5}">
                      <a16:colId xmlns:a16="http://schemas.microsoft.com/office/drawing/2014/main" val="4122077382"/>
                    </a:ext>
                  </a:extLst>
                </a:gridCol>
                <a:gridCol w="649595">
                  <a:extLst>
                    <a:ext uri="{9D8B030D-6E8A-4147-A177-3AD203B41FA5}">
                      <a16:colId xmlns:a16="http://schemas.microsoft.com/office/drawing/2014/main" val="3926776189"/>
                    </a:ext>
                  </a:extLst>
                </a:gridCol>
                <a:gridCol w="888222">
                  <a:extLst>
                    <a:ext uri="{9D8B030D-6E8A-4147-A177-3AD203B41FA5}">
                      <a16:colId xmlns:a16="http://schemas.microsoft.com/office/drawing/2014/main" val="2858972929"/>
                    </a:ext>
                  </a:extLst>
                </a:gridCol>
              </a:tblGrid>
              <a:tr h="498431">
                <a:tc rowSpan="2" gridSpan="2">
                  <a:txBody>
                    <a:bodyPr/>
                    <a:lstStyle/>
                    <a:p>
                      <a:pPr indent="180340" algn="ctr">
                        <a:lnSpc>
                          <a:spcPct val="150000"/>
                        </a:lnSpc>
                        <a:spcBef>
                          <a:spcPts val="600"/>
                        </a:spcBef>
                        <a:spcAft>
                          <a:spcPts val="600"/>
                        </a:spcAft>
                      </a:pPr>
                      <a:r>
                        <a:rPr lang="es-MX" sz="1600" b="1" kern="1200" dirty="0">
                          <a:solidFill>
                            <a:schemeClr val="dk1"/>
                          </a:solidFill>
                          <a:effectLst/>
                          <a:latin typeface="+mn-lt"/>
                          <a:ea typeface="+mn-ea"/>
                          <a:cs typeface="+mn-cs"/>
                        </a:rPr>
                        <a:t>Uso del computador para estudiar </a:t>
                      </a:r>
                      <a:r>
                        <a:rPr lang="es-MX" sz="1600" b="1" dirty="0">
                          <a:effectLst/>
                        </a:rPr>
                        <a:t> </a:t>
                      </a:r>
                      <a:endParaRPr lang="es-CO" sz="1600" b="1"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rowSpan="2" hMerge="1">
                  <a:txBody>
                    <a:bodyPr/>
                    <a:lstStyle/>
                    <a:p>
                      <a:endParaRPr lang="es-CO"/>
                    </a:p>
                  </a:txBody>
                  <a:tcPr/>
                </a:tc>
                <a:tc gridSpan="2">
                  <a:txBody>
                    <a:bodyPr/>
                    <a:lstStyle/>
                    <a:p>
                      <a:pPr marL="38100" marR="38100" indent="180340" algn="ctr">
                        <a:lnSpc>
                          <a:spcPct val="150000"/>
                        </a:lnSpc>
                        <a:spcBef>
                          <a:spcPts val="600"/>
                        </a:spcBef>
                        <a:spcAft>
                          <a:spcPts val="600"/>
                        </a:spcAft>
                      </a:pPr>
                      <a:r>
                        <a:rPr lang="es-MX" sz="1600">
                          <a:effectLst/>
                        </a:rPr>
                        <a:t>Preprueba</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hMerge="1">
                  <a:txBody>
                    <a:bodyPr/>
                    <a:lstStyle/>
                    <a:p>
                      <a:endParaRPr lang="es-CO"/>
                    </a:p>
                  </a:txBody>
                  <a:tcPr/>
                </a:tc>
                <a:tc gridSpan="2">
                  <a:txBody>
                    <a:bodyPr/>
                    <a:lstStyle/>
                    <a:p>
                      <a:pPr marL="38100" marR="38100" indent="180340" algn="ctr">
                        <a:lnSpc>
                          <a:spcPct val="150000"/>
                        </a:lnSpc>
                        <a:spcBef>
                          <a:spcPts val="600"/>
                        </a:spcBef>
                        <a:spcAft>
                          <a:spcPts val="600"/>
                        </a:spcAft>
                      </a:pPr>
                      <a:r>
                        <a:rPr lang="es-MX" sz="1600">
                          <a:effectLst/>
                        </a:rPr>
                        <a:t>Posprueba</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hMerge="1">
                  <a:txBody>
                    <a:bodyPr/>
                    <a:lstStyle/>
                    <a:p>
                      <a:endParaRPr lang="es-CO"/>
                    </a:p>
                  </a:txBody>
                  <a:tcPr/>
                </a:tc>
                <a:extLst>
                  <a:ext uri="{0D108BD9-81ED-4DB2-BD59-A6C34878D82A}">
                    <a16:rowId xmlns:a16="http://schemas.microsoft.com/office/drawing/2014/main" val="735097895"/>
                  </a:ext>
                </a:extLst>
              </a:tr>
              <a:tr h="1005228">
                <a:tc gridSpan="2" vMerge="1">
                  <a:txBody>
                    <a:bodyPr/>
                    <a:lstStyle/>
                    <a:p>
                      <a:pPr indent="180340" algn="ctr">
                        <a:lnSpc>
                          <a:spcPct val="200000"/>
                        </a:lnSpc>
                        <a:spcBef>
                          <a:spcPts val="600"/>
                        </a:spcBef>
                        <a:spcAft>
                          <a:spcPts val="600"/>
                        </a:spcAft>
                      </a:pPr>
                      <a:endParaRPr lang="es-CO" sz="20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hMerge="1" vMerge="1">
                  <a:txBody>
                    <a:bodyPr/>
                    <a:lstStyle/>
                    <a:p>
                      <a:endParaRPr lang="es-CO"/>
                    </a:p>
                  </a:txBody>
                  <a:tcPr/>
                </a:tc>
                <a:tc>
                  <a:txBody>
                    <a:bodyPr/>
                    <a:lstStyle/>
                    <a:p>
                      <a:pPr marL="38100" marR="38100" indent="180340" algn="ctr">
                        <a:lnSpc>
                          <a:spcPct val="15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extLst>
                  <a:ext uri="{0D108BD9-81ED-4DB2-BD59-A6C34878D82A}">
                    <a16:rowId xmlns:a16="http://schemas.microsoft.com/office/drawing/2014/main" val="376496257"/>
                  </a:ext>
                </a:extLst>
              </a:tr>
              <a:tr h="498431">
                <a:tc rowSpan="3">
                  <a:txBody>
                    <a:bodyPr/>
                    <a:lstStyle/>
                    <a:p>
                      <a:pPr marL="38100" marR="38100" indent="180340" algn="l">
                        <a:lnSpc>
                          <a:spcPct val="150000"/>
                        </a:lnSpc>
                        <a:spcBef>
                          <a:spcPts val="600"/>
                        </a:spcBef>
                        <a:spcAft>
                          <a:spcPts val="600"/>
                        </a:spcAft>
                      </a:pPr>
                      <a:r>
                        <a:rPr lang="es-MX" sz="1600">
                          <a:effectLst/>
                        </a:rPr>
                        <a:t> </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No</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18</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a:effectLst/>
                        </a:rPr>
                        <a:t>23</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a:effectLst/>
                        </a:rPr>
                        <a:t>9</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11</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extLst>
                  <a:ext uri="{0D108BD9-81ED-4DB2-BD59-A6C34878D82A}">
                    <a16:rowId xmlns:a16="http://schemas.microsoft.com/office/drawing/2014/main" val="622617652"/>
                  </a:ext>
                </a:extLst>
              </a:tr>
              <a:tr h="498431">
                <a:tc vMerge="1">
                  <a:txBody>
                    <a:bodyPr/>
                    <a:lstStyle/>
                    <a:p>
                      <a:endParaRPr lang="es-CO"/>
                    </a:p>
                  </a:txBody>
                  <a:tcPr/>
                </a:tc>
                <a:tc>
                  <a:txBody>
                    <a:bodyPr/>
                    <a:lstStyle/>
                    <a:p>
                      <a:pPr marL="38100" marR="38100" indent="180340" algn="ctr">
                        <a:lnSpc>
                          <a:spcPct val="150000"/>
                        </a:lnSpc>
                        <a:spcBef>
                          <a:spcPts val="600"/>
                        </a:spcBef>
                        <a:spcAft>
                          <a:spcPts val="600"/>
                        </a:spcAft>
                      </a:pPr>
                      <a:r>
                        <a:rPr lang="es-MX" sz="1800" dirty="0">
                          <a:effectLst/>
                        </a:rPr>
                        <a:t>Si</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61</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77</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a:effectLst/>
                        </a:rPr>
                        <a:t>70</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a:effectLst/>
                        </a:rPr>
                        <a:t>89</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extLst>
                  <a:ext uri="{0D108BD9-81ED-4DB2-BD59-A6C34878D82A}">
                    <a16:rowId xmlns:a16="http://schemas.microsoft.com/office/drawing/2014/main" val="3600901655"/>
                  </a:ext>
                </a:extLst>
              </a:tr>
              <a:tr h="935709">
                <a:tc vMerge="1">
                  <a:txBody>
                    <a:bodyPr/>
                    <a:lstStyle/>
                    <a:p>
                      <a:endParaRPr lang="es-CO"/>
                    </a:p>
                  </a:txBody>
                  <a:tcPr/>
                </a:tc>
                <a:tc>
                  <a:txBody>
                    <a:bodyPr/>
                    <a:lstStyle/>
                    <a:p>
                      <a:pPr marL="38100" marR="38100" indent="180340" algn="ctr">
                        <a:lnSpc>
                          <a:spcPct val="150000"/>
                        </a:lnSpc>
                        <a:spcBef>
                          <a:spcPts val="600"/>
                        </a:spcBef>
                        <a:spcAft>
                          <a:spcPts val="600"/>
                        </a:spcAft>
                      </a:pPr>
                      <a:r>
                        <a:rPr lang="es-MX" sz="1800" dirty="0">
                          <a:effectLst/>
                        </a:rPr>
                        <a:t>Total</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a:effectLst/>
                        </a:rPr>
                        <a:t>79</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100,0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79</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100,0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extLst>
                  <a:ext uri="{0D108BD9-81ED-4DB2-BD59-A6C34878D82A}">
                    <a16:rowId xmlns:a16="http://schemas.microsoft.com/office/drawing/2014/main" val="644623769"/>
                  </a:ext>
                </a:extLst>
              </a:tr>
            </a:tbl>
          </a:graphicData>
        </a:graphic>
      </p:graphicFrame>
      <p:sp>
        <p:nvSpPr>
          <p:cNvPr id="15" name="CuadroTexto 14">
            <a:extLst>
              <a:ext uri="{FF2B5EF4-FFF2-40B4-BE49-F238E27FC236}">
                <a16:creationId xmlns:a16="http://schemas.microsoft.com/office/drawing/2014/main" id="{EEE1F32E-917B-4383-B854-8037DB0F5B72}"/>
              </a:ext>
            </a:extLst>
          </p:cNvPr>
          <p:cNvSpPr txBox="1"/>
          <p:nvPr/>
        </p:nvSpPr>
        <p:spPr>
          <a:xfrm>
            <a:off x="981844" y="4297852"/>
            <a:ext cx="3843351" cy="1569660"/>
          </a:xfrm>
          <a:prstGeom prst="rect">
            <a:avLst/>
          </a:prstGeom>
          <a:noFill/>
        </p:spPr>
        <p:txBody>
          <a:bodyPr wrap="square">
            <a:spAutoFit/>
          </a:bodyPr>
          <a:lstStyle/>
          <a:p>
            <a:pPr algn="ctr"/>
            <a:r>
              <a:rPr lang="es-MX" sz="2400" dirty="0">
                <a:latin typeface="Times New Roman" panose="02020603050405020304" pitchFamily="18" charset="0"/>
                <a:ea typeface="Cambria" panose="02040503050406030204" pitchFamily="18" charset="0"/>
              </a:rPr>
              <a:t>E</a:t>
            </a:r>
            <a:r>
              <a:rPr lang="es-MX" sz="2400" dirty="0">
                <a:effectLst/>
                <a:latin typeface="Times New Roman" panose="02020603050405020304" pitchFamily="18" charset="0"/>
                <a:ea typeface="Cambria" panose="02040503050406030204" pitchFamily="18" charset="0"/>
              </a:rPr>
              <a:t>l nivel de significancia es inferior a α = 0,05 (0,038 &lt; 0,05), se infiere diferencia significativa entre los datos. </a:t>
            </a:r>
            <a:endParaRPr lang="es-CO" sz="2400" dirty="0"/>
          </a:p>
        </p:txBody>
      </p:sp>
      <p:graphicFrame>
        <p:nvGraphicFramePr>
          <p:cNvPr id="16" name="Tabla 15">
            <a:extLst>
              <a:ext uri="{FF2B5EF4-FFF2-40B4-BE49-F238E27FC236}">
                <a16:creationId xmlns:a16="http://schemas.microsoft.com/office/drawing/2014/main" id="{7A1FDAB8-8D6D-4049-B4F8-E40DA01838D4}"/>
              </a:ext>
            </a:extLst>
          </p:cNvPr>
          <p:cNvGraphicFramePr>
            <a:graphicFrameLocks noGrp="1"/>
          </p:cNvGraphicFramePr>
          <p:nvPr>
            <p:extLst>
              <p:ext uri="{D42A27DB-BD31-4B8C-83A1-F6EECF244321}">
                <p14:modId xmlns:p14="http://schemas.microsoft.com/office/powerpoint/2010/main" val="172878789"/>
              </p:ext>
            </p:extLst>
          </p:nvPr>
        </p:nvGraphicFramePr>
        <p:xfrm>
          <a:off x="5416875" y="1008448"/>
          <a:ext cx="4205260" cy="2924610"/>
        </p:xfrm>
        <a:graphic>
          <a:graphicData uri="http://schemas.openxmlformats.org/drawingml/2006/table">
            <a:tbl>
              <a:tblPr>
                <a:tableStyleId>{5C22544A-7EE6-4342-B048-85BDC9FD1C3A}</a:tableStyleId>
              </a:tblPr>
              <a:tblGrid>
                <a:gridCol w="130847">
                  <a:extLst>
                    <a:ext uri="{9D8B030D-6E8A-4147-A177-3AD203B41FA5}">
                      <a16:colId xmlns:a16="http://schemas.microsoft.com/office/drawing/2014/main" val="2344000724"/>
                    </a:ext>
                  </a:extLst>
                </a:gridCol>
                <a:gridCol w="923343">
                  <a:extLst>
                    <a:ext uri="{9D8B030D-6E8A-4147-A177-3AD203B41FA5}">
                      <a16:colId xmlns:a16="http://schemas.microsoft.com/office/drawing/2014/main" val="926994737"/>
                    </a:ext>
                  </a:extLst>
                </a:gridCol>
                <a:gridCol w="609513">
                  <a:extLst>
                    <a:ext uri="{9D8B030D-6E8A-4147-A177-3AD203B41FA5}">
                      <a16:colId xmlns:a16="http://schemas.microsoft.com/office/drawing/2014/main" val="1594495446"/>
                    </a:ext>
                  </a:extLst>
                </a:gridCol>
                <a:gridCol w="874019">
                  <a:extLst>
                    <a:ext uri="{9D8B030D-6E8A-4147-A177-3AD203B41FA5}">
                      <a16:colId xmlns:a16="http://schemas.microsoft.com/office/drawing/2014/main" val="920969737"/>
                    </a:ext>
                  </a:extLst>
                </a:gridCol>
                <a:gridCol w="632515">
                  <a:extLst>
                    <a:ext uri="{9D8B030D-6E8A-4147-A177-3AD203B41FA5}">
                      <a16:colId xmlns:a16="http://schemas.microsoft.com/office/drawing/2014/main" val="1032196990"/>
                    </a:ext>
                  </a:extLst>
                </a:gridCol>
                <a:gridCol w="1035023">
                  <a:extLst>
                    <a:ext uri="{9D8B030D-6E8A-4147-A177-3AD203B41FA5}">
                      <a16:colId xmlns:a16="http://schemas.microsoft.com/office/drawing/2014/main" val="2922060620"/>
                    </a:ext>
                  </a:extLst>
                </a:gridCol>
              </a:tblGrid>
              <a:tr h="410884">
                <a:tc rowSpan="2" gridSpan="2">
                  <a:txBody>
                    <a:bodyPr/>
                    <a:lstStyle/>
                    <a:p>
                      <a:pPr indent="180340" algn="ctr">
                        <a:lnSpc>
                          <a:spcPct val="150000"/>
                        </a:lnSpc>
                        <a:spcBef>
                          <a:spcPts val="600"/>
                        </a:spcBef>
                        <a:spcAft>
                          <a:spcPts val="600"/>
                        </a:spcAft>
                      </a:pPr>
                      <a:r>
                        <a:rPr lang="es-MX" sz="1600" b="1" kern="1200" dirty="0">
                          <a:solidFill>
                            <a:schemeClr val="dk1"/>
                          </a:solidFill>
                          <a:effectLst/>
                          <a:latin typeface="+mn-lt"/>
                          <a:ea typeface="+mn-ea"/>
                          <a:cs typeface="+mn-cs"/>
                        </a:rPr>
                        <a:t>Uso del computador para jugar </a:t>
                      </a:r>
                      <a:endParaRPr lang="es-CO" sz="1600" b="1"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rowSpan="2" hMerge="1">
                  <a:txBody>
                    <a:bodyPr/>
                    <a:lstStyle/>
                    <a:p>
                      <a:endParaRPr lang="es-CO"/>
                    </a:p>
                  </a:txBody>
                  <a:tcPr/>
                </a:tc>
                <a:tc gridSpan="2">
                  <a:txBody>
                    <a:bodyPr/>
                    <a:lstStyle/>
                    <a:p>
                      <a:pPr marL="38100" marR="38100" indent="180340" algn="ctr">
                        <a:lnSpc>
                          <a:spcPct val="150000"/>
                        </a:lnSpc>
                        <a:spcBef>
                          <a:spcPts val="600"/>
                        </a:spcBef>
                        <a:spcAft>
                          <a:spcPts val="600"/>
                        </a:spcAft>
                      </a:pPr>
                      <a:r>
                        <a:rPr lang="es-MX" sz="1600" dirty="0">
                          <a:effectLst/>
                        </a:rPr>
                        <a:t>Preprueba</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hMerge="1">
                  <a:txBody>
                    <a:bodyPr/>
                    <a:lstStyle/>
                    <a:p>
                      <a:endParaRPr lang="es-CO"/>
                    </a:p>
                  </a:txBody>
                  <a:tcPr/>
                </a:tc>
                <a:tc gridSpan="2">
                  <a:txBody>
                    <a:bodyPr/>
                    <a:lstStyle/>
                    <a:p>
                      <a:pPr marL="38100" marR="38100" indent="180340" algn="ctr">
                        <a:lnSpc>
                          <a:spcPct val="150000"/>
                        </a:lnSpc>
                        <a:spcBef>
                          <a:spcPts val="600"/>
                        </a:spcBef>
                        <a:spcAft>
                          <a:spcPts val="600"/>
                        </a:spcAft>
                      </a:pPr>
                      <a:r>
                        <a:rPr lang="es-MX" sz="1600">
                          <a:effectLst/>
                        </a:rPr>
                        <a:t>Posprueba</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hMerge="1">
                  <a:txBody>
                    <a:bodyPr/>
                    <a:lstStyle/>
                    <a:p>
                      <a:endParaRPr lang="es-CO"/>
                    </a:p>
                  </a:txBody>
                  <a:tcPr/>
                </a:tc>
                <a:extLst>
                  <a:ext uri="{0D108BD9-81ED-4DB2-BD59-A6C34878D82A}">
                    <a16:rowId xmlns:a16="http://schemas.microsoft.com/office/drawing/2014/main" val="1800124268"/>
                  </a:ext>
                </a:extLst>
              </a:tr>
              <a:tr h="1281074">
                <a:tc gridSpan="2" vMerge="1">
                  <a:txBody>
                    <a:bodyPr/>
                    <a:lstStyle/>
                    <a:p>
                      <a:pPr indent="180340" algn="ctr">
                        <a:lnSpc>
                          <a:spcPct val="200000"/>
                        </a:lnSpc>
                        <a:spcBef>
                          <a:spcPts val="600"/>
                        </a:spcBef>
                        <a:spcAft>
                          <a:spcPts val="600"/>
                        </a:spcAft>
                      </a:pPr>
                      <a:endParaRPr lang="es-CO" sz="20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hMerge="1" vMerge="1">
                  <a:txBody>
                    <a:bodyPr/>
                    <a:lstStyle/>
                    <a:p>
                      <a:endParaRPr lang="es-CO"/>
                    </a:p>
                  </a:txBody>
                  <a:tcPr/>
                </a:tc>
                <a:tc>
                  <a:txBody>
                    <a:bodyPr/>
                    <a:lstStyle/>
                    <a:p>
                      <a:pPr marL="38100" marR="38100" indent="180340" algn="ctr">
                        <a:lnSpc>
                          <a:spcPct val="150000"/>
                        </a:lnSpc>
                        <a:spcBef>
                          <a:spcPts val="600"/>
                        </a:spcBef>
                        <a:spcAft>
                          <a:spcPts val="600"/>
                        </a:spcAft>
                      </a:pPr>
                      <a:r>
                        <a:rPr lang="es-CO" sz="1600" dirty="0">
                          <a:effectLst/>
                          <a:latin typeface="Times New Roman" panose="02020603050405020304" pitchFamily="18" charset="0"/>
                          <a:ea typeface="Cambria" panose="02040503050406030204" pitchFamily="18" charset="0"/>
                          <a:cs typeface="Times New Roman" panose="02020603050405020304" pitchFamily="18" charset="0"/>
                        </a:rPr>
                        <a:t>F</a:t>
                      </a:r>
                    </a:p>
                  </a:txBody>
                  <a:tcPr marL="51869" marR="51869" marT="0" marB="0"/>
                </a:tc>
                <a:tc>
                  <a:txBody>
                    <a:bodyPr/>
                    <a:lstStyle/>
                    <a:p>
                      <a:pPr marL="38100" marR="38100" indent="180340" algn="ctr">
                        <a:lnSpc>
                          <a:spcPct val="150000"/>
                        </a:lnSpc>
                        <a:spcBef>
                          <a:spcPts val="600"/>
                        </a:spcBef>
                        <a:spcAft>
                          <a:spcPts val="600"/>
                        </a:spcAft>
                      </a:pPr>
                      <a:r>
                        <a:rPr lang="es-MX" sz="1600" dirty="0">
                          <a:effectLst/>
                          <a:latin typeface="Times New Roman" panose="02020603050405020304" pitchFamily="18" charset="0"/>
                          <a:ea typeface="Cambria" panose="02040503050406030204" pitchFamily="18" charset="0"/>
                          <a:cs typeface="Times New Roman" panose="02020603050405020304" pitchFamily="18" charset="0"/>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extLst>
                  <a:ext uri="{0D108BD9-81ED-4DB2-BD59-A6C34878D82A}">
                    <a16:rowId xmlns:a16="http://schemas.microsoft.com/office/drawing/2014/main" val="3704673166"/>
                  </a:ext>
                </a:extLst>
              </a:tr>
              <a:tr h="410884">
                <a:tc rowSpan="3">
                  <a:txBody>
                    <a:bodyPr/>
                    <a:lstStyle/>
                    <a:p>
                      <a:pPr marL="38100" marR="38100" indent="180340" algn="l">
                        <a:lnSpc>
                          <a:spcPct val="150000"/>
                        </a:lnSpc>
                        <a:spcBef>
                          <a:spcPts val="600"/>
                        </a:spcBef>
                        <a:spcAft>
                          <a:spcPts val="600"/>
                        </a:spcAft>
                      </a:pPr>
                      <a:r>
                        <a:rPr lang="es-MX" sz="1600">
                          <a:effectLst/>
                        </a:rPr>
                        <a:t> </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No</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58</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73</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a:effectLst/>
                        </a:rPr>
                        <a:t>56</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a:effectLst/>
                        </a:rPr>
                        <a:t>71</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extLst>
                  <a:ext uri="{0D108BD9-81ED-4DB2-BD59-A6C34878D82A}">
                    <a16:rowId xmlns:a16="http://schemas.microsoft.com/office/drawing/2014/main" val="1463160730"/>
                  </a:ext>
                </a:extLst>
              </a:tr>
              <a:tr h="410884">
                <a:tc vMerge="1">
                  <a:txBody>
                    <a:bodyPr/>
                    <a:lstStyle/>
                    <a:p>
                      <a:endParaRPr lang="es-CO"/>
                    </a:p>
                  </a:txBody>
                  <a:tcPr/>
                </a:tc>
                <a:tc>
                  <a:txBody>
                    <a:bodyPr/>
                    <a:lstStyle/>
                    <a:p>
                      <a:pPr marL="38100" marR="38100" indent="180340" algn="ctr">
                        <a:lnSpc>
                          <a:spcPct val="150000"/>
                        </a:lnSpc>
                        <a:spcBef>
                          <a:spcPts val="600"/>
                        </a:spcBef>
                        <a:spcAft>
                          <a:spcPts val="600"/>
                        </a:spcAft>
                      </a:pPr>
                      <a:r>
                        <a:rPr lang="es-MX" sz="1800" dirty="0">
                          <a:effectLst/>
                        </a:rPr>
                        <a:t>Si</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21</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27</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23</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a:effectLst/>
                        </a:rPr>
                        <a:t>29</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extLst>
                  <a:ext uri="{0D108BD9-81ED-4DB2-BD59-A6C34878D82A}">
                    <a16:rowId xmlns:a16="http://schemas.microsoft.com/office/drawing/2014/main" val="3976199986"/>
                  </a:ext>
                </a:extLst>
              </a:tr>
              <a:tr h="410884">
                <a:tc vMerge="1">
                  <a:txBody>
                    <a:bodyPr/>
                    <a:lstStyle/>
                    <a:p>
                      <a:endParaRPr lang="es-CO"/>
                    </a:p>
                  </a:txBody>
                  <a:tcPr/>
                </a:tc>
                <a:tc>
                  <a:txBody>
                    <a:bodyPr/>
                    <a:lstStyle/>
                    <a:p>
                      <a:pPr marL="38100" marR="38100" indent="180340" algn="ctr">
                        <a:lnSpc>
                          <a:spcPct val="150000"/>
                        </a:lnSpc>
                        <a:spcBef>
                          <a:spcPts val="600"/>
                        </a:spcBef>
                        <a:spcAft>
                          <a:spcPts val="600"/>
                        </a:spcAft>
                      </a:pPr>
                      <a:r>
                        <a:rPr lang="es-MX" sz="1800">
                          <a:effectLst/>
                        </a:rPr>
                        <a:t>Total</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a:effectLst/>
                        </a:rPr>
                        <a:t>79</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100,0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79</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tc>
                  <a:txBody>
                    <a:bodyPr/>
                    <a:lstStyle/>
                    <a:p>
                      <a:pPr marL="38100" marR="38100" indent="180340" algn="ctr">
                        <a:lnSpc>
                          <a:spcPct val="150000"/>
                        </a:lnSpc>
                        <a:spcBef>
                          <a:spcPts val="600"/>
                        </a:spcBef>
                        <a:spcAft>
                          <a:spcPts val="600"/>
                        </a:spcAft>
                      </a:pPr>
                      <a:r>
                        <a:rPr lang="es-MX" sz="1800" dirty="0">
                          <a:effectLst/>
                        </a:rPr>
                        <a:t>100,0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869" marR="51869" marT="0" marB="0"/>
                </a:tc>
                <a:extLst>
                  <a:ext uri="{0D108BD9-81ED-4DB2-BD59-A6C34878D82A}">
                    <a16:rowId xmlns:a16="http://schemas.microsoft.com/office/drawing/2014/main" val="1200917324"/>
                  </a:ext>
                </a:extLst>
              </a:tr>
            </a:tbl>
          </a:graphicData>
        </a:graphic>
      </p:graphicFrame>
      <p:sp>
        <p:nvSpPr>
          <p:cNvPr id="17" name="CuadroTexto 16">
            <a:extLst>
              <a:ext uri="{FF2B5EF4-FFF2-40B4-BE49-F238E27FC236}">
                <a16:creationId xmlns:a16="http://schemas.microsoft.com/office/drawing/2014/main" id="{E94F45EF-1141-4E39-A7E9-F07D920600E9}"/>
              </a:ext>
            </a:extLst>
          </p:cNvPr>
          <p:cNvSpPr txBox="1"/>
          <p:nvPr/>
        </p:nvSpPr>
        <p:spPr>
          <a:xfrm>
            <a:off x="6238428" y="4113186"/>
            <a:ext cx="3951411" cy="1938992"/>
          </a:xfrm>
          <a:prstGeom prst="rect">
            <a:avLst/>
          </a:prstGeom>
          <a:noFill/>
        </p:spPr>
        <p:txBody>
          <a:bodyPr wrap="square">
            <a:spAutoFit/>
          </a:bodyPr>
          <a:lstStyle/>
          <a:p>
            <a:r>
              <a:rPr lang="es-MX" sz="2400" dirty="0">
                <a:latin typeface="Times New Roman" panose="02020603050405020304" pitchFamily="18" charset="0"/>
                <a:ea typeface="Cambria" panose="02040503050406030204" pitchFamily="18" charset="0"/>
              </a:rPr>
              <a:t>E</a:t>
            </a:r>
            <a:r>
              <a:rPr lang="es-MX" sz="2400" dirty="0">
                <a:effectLst/>
                <a:latin typeface="Times New Roman" panose="02020603050405020304" pitchFamily="18" charset="0"/>
                <a:ea typeface="Cambria" panose="02040503050406030204" pitchFamily="18" charset="0"/>
              </a:rPr>
              <a:t>l nivel de significancia es superior a α = 0,05 (0,62 &gt; 0,05), se infiere que no existe diferencias significativas entre los datos. </a:t>
            </a:r>
            <a:endParaRPr lang="es-CO" sz="2400" dirty="0"/>
          </a:p>
        </p:txBody>
      </p:sp>
    </p:spTree>
    <p:custDataLst>
      <p:tags r:id="rId1"/>
    </p:custDataLst>
    <p:extLst>
      <p:ext uri="{BB962C8B-B14F-4D97-AF65-F5344CB8AC3E}">
        <p14:creationId xmlns:p14="http://schemas.microsoft.com/office/powerpoint/2010/main" val="75698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6" name="Imagen 5"/>
          <p:cNvPicPr>
            <a:picLocks noChangeAspect="1"/>
          </p:cNvPicPr>
          <p:nvPr/>
        </p:nvPicPr>
        <p:blipFill>
          <a:blip r:embed="rId5"/>
          <a:stretch>
            <a:fillRect/>
          </a:stretch>
        </p:blipFill>
        <p:spPr>
          <a:xfrm>
            <a:off x="10738259" y="5150610"/>
            <a:ext cx="972148" cy="972148"/>
          </a:xfrm>
          <a:prstGeom prst="ellipse">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296830"/>
            <a:ext cx="2232248" cy="2232248"/>
          </a:xfrm>
          <a:prstGeom prst="rect">
            <a:avLst/>
          </a:prstGeom>
        </p:spPr>
      </p:pic>
      <p:sp>
        <p:nvSpPr>
          <p:cNvPr id="4" name="CuadroTexto 3"/>
          <p:cNvSpPr txBox="1"/>
          <p:nvPr/>
        </p:nvSpPr>
        <p:spPr>
          <a:xfrm>
            <a:off x="535071" y="458847"/>
            <a:ext cx="9073008" cy="954107"/>
          </a:xfrm>
          <a:prstGeom prst="rect">
            <a:avLst/>
          </a:prstGeom>
          <a:noFill/>
        </p:spPr>
        <p:txBody>
          <a:bodyPr wrap="square" rtlCol="0">
            <a:spAutoFit/>
          </a:bodyPr>
          <a:lstStyle/>
          <a:p>
            <a:r>
              <a:rPr lang="es-MX" sz="2800" b="1" dirty="0">
                <a:latin typeface="Times New Roman" panose="02020603050405020304" pitchFamily="18" charset="0"/>
                <a:ea typeface="Cambria" panose="02040503050406030204" pitchFamily="18" charset="0"/>
              </a:rPr>
              <a:t>Variable plataforma educativa </a:t>
            </a:r>
            <a:r>
              <a:rPr lang="es-MX" sz="2800" b="1" i="1" dirty="0">
                <a:latin typeface="Times New Roman" panose="02020603050405020304" pitchFamily="18" charset="0"/>
                <a:ea typeface="Cambria" panose="02040503050406030204" pitchFamily="18" charset="0"/>
              </a:rPr>
              <a:t>Moodle</a:t>
            </a:r>
            <a:r>
              <a:rPr lang="es-MX" sz="2800" b="1" dirty="0">
                <a:latin typeface="Times New Roman" panose="02020603050405020304" pitchFamily="18" charset="0"/>
                <a:ea typeface="Cambria" panose="02040503050406030204" pitchFamily="18" charset="0"/>
              </a:rPr>
              <a:t> – Tecnología 3.0 – Dimensión: Interacción</a:t>
            </a:r>
            <a:endParaRPr lang="es-CO" sz="2800" dirty="0"/>
          </a:p>
        </p:txBody>
      </p:sp>
      <p:graphicFrame>
        <p:nvGraphicFramePr>
          <p:cNvPr id="19" name="Tabla 18">
            <a:extLst>
              <a:ext uri="{FF2B5EF4-FFF2-40B4-BE49-F238E27FC236}">
                <a16:creationId xmlns:a16="http://schemas.microsoft.com/office/drawing/2014/main" id="{46D40934-4615-46D2-BBD9-27642E830CDD}"/>
              </a:ext>
            </a:extLst>
          </p:cNvPr>
          <p:cNvGraphicFramePr>
            <a:graphicFrameLocks noGrp="1"/>
          </p:cNvGraphicFramePr>
          <p:nvPr>
            <p:extLst>
              <p:ext uri="{D42A27DB-BD31-4B8C-83A1-F6EECF244321}">
                <p14:modId xmlns:p14="http://schemas.microsoft.com/office/powerpoint/2010/main" val="616064161"/>
              </p:ext>
            </p:extLst>
          </p:nvPr>
        </p:nvGraphicFramePr>
        <p:xfrm>
          <a:off x="624005" y="1449690"/>
          <a:ext cx="4447570" cy="3149144"/>
        </p:xfrm>
        <a:graphic>
          <a:graphicData uri="http://schemas.openxmlformats.org/drawingml/2006/table">
            <a:tbl>
              <a:tblPr>
                <a:tableStyleId>{5C22544A-7EE6-4342-B048-85BDC9FD1C3A}</a:tableStyleId>
              </a:tblPr>
              <a:tblGrid>
                <a:gridCol w="119458">
                  <a:extLst>
                    <a:ext uri="{9D8B030D-6E8A-4147-A177-3AD203B41FA5}">
                      <a16:colId xmlns:a16="http://schemas.microsoft.com/office/drawing/2014/main" val="2353527086"/>
                    </a:ext>
                  </a:extLst>
                </a:gridCol>
                <a:gridCol w="1327662">
                  <a:extLst>
                    <a:ext uri="{9D8B030D-6E8A-4147-A177-3AD203B41FA5}">
                      <a16:colId xmlns:a16="http://schemas.microsoft.com/office/drawing/2014/main" val="3185108732"/>
                    </a:ext>
                  </a:extLst>
                </a:gridCol>
                <a:gridCol w="623987">
                  <a:extLst>
                    <a:ext uri="{9D8B030D-6E8A-4147-A177-3AD203B41FA5}">
                      <a16:colId xmlns:a16="http://schemas.microsoft.com/office/drawing/2014/main" val="1775279428"/>
                    </a:ext>
                  </a:extLst>
                </a:gridCol>
                <a:gridCol w="916067">
                  <a:extLst>
                    <a:ext uri="{9D8B030D-6E8A-4147-A177-3AD203B41FA5}">
                      <a16:colId xmlns:a16="http://schemas.microsoft.com/office/drawing/2014/main" val="2620021942"/>
                    </a:ext>
                  </a:extLst>
                </a:gridCol>
                <a:gridCol w="584158">
                  <a:extLst>
                    <a:ext uri="{9D8B030D-6E8A-4147-A177-3AD203B41FA5}">
                      <a16:colId xmlns:a16="http://schemas.microsoft.com/office/drawing/2014/main" val="3815600286"/>
                    </a:ext>
                  </a:extLst>
                </a:gridCol>
                <a:gridCol w="876238">
                  <a:extLst>
                    <a:ext uri="{9D8B030D-6E8A-4147-A177-3AD203B41FA5}">
                      <a16:colId xmlns:a16="http://schemas.microsoft.com/office/drawing/2014/main" val="1312725468"/>
                    </a:ext>
                  </a:extLst>
                </a:gridCol>
              </a:tblGrid>
              <a:tr h="581982">
                <a:tc rowSpan="2" gridSpan="2">
                  <a:txBody>
                    <a:bodyPr/>
                    <a:lstStyle/>
                    <a:p>
                      <a:pPr indent="180340" algn="ctr">
                        <a:lnSpc>
                          <a:spcPct val="100000"/>
                        </a:lnSpc>
                        <a:spcBef>
                          <a:spcPts val="600"/>
                        </a:spcBef>
                        <a:spcAft>
                          <a:spcPts val="600"/>
                        </a:spcAft>
                      </a:pPr>
                      <a:r>
                        <a:rPr lang="es-MX" sz="1500" b="1" kern="1200" dirty="0">
                          <a:solidFill>
                            <a:schemeClr val="dk1"/>
                          </a:solidFill>
                          <a:effectLst/>
                          <a:latin typeface="+mn-lt"/>
                          <a:ea typeface="+mn-ea"/>
                          <a:cs typeface="+mn-cs"/>
                        </a:rPr>
                        <a:t>¿Te comunicas con el profesor mediante la plataforma educativa </a:t>
                      </a:r>
                      <a:r>
                        <a:rPr lang="es-MX" sz="1500" b="1" i="1" kern="1200" dirty="0">
                          <a:solidFill>
                            <a:schemeClr val="dk1"/>
                          </a:solidFill>
                          <a:effectLst/>
                          <a:latin typeface="+mn-lt"/>
                          <a:ea typeface="+mn-ea"/>
                          <a:cs typeface="+mn-cs"/>
                        </a:rPr>
                        <a:t>Moodle</a:t>
                      </a:r>
                      <a:r>
                        <a:rPr lang="es-MX" sz="1500" b="1" kern="1200" dirty="0">
                          <a:solidFill>
                            <a:schemeClr val="dk1"/>
                          </a:solidFill>
                          <a:effectLst/>
                          <a:latin typeface="+mn-lt"/>
                          <a:ea typeface="+mn-ea"/>
                          <a:cs typeface="+mn-cs"/>
                        </a:rPr>
                        <a:t>? </a:t>
                      </a:r>
                      <a:r>
                        <a:rPr lang="es-MX" sz="1500" b="1" dirty="0">
                          <a:effectLst/>
                        </a:rPr>
                        <a:t> </a:t>
                      </a:r>
                      <a:endParaRPr lang="es-CO" sz="1500" b="1"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rowSpan="2" hMerge="1">
                  <a:txBody>
                    <a:bodyPr/>
                    <a:lstStyle/>
                    <a:p>
                      <a:endParaRPr lang="es-CO"/>
                    </a:p>
                  </a:txBody>
                  <a:tcPr/>
                </a:tc>
                <a:tc gridSpan="2">
                  <a:txBody>
                    <a:bodyPr/>
                    <a:lstStyle/>
                    <a:p>
                      <a:pPr marL="38100" marR="38100" indent="180340" algn="ctr">
                        <a:lnSpc>
                          <a:spcPct val="100000"/>
                        </a:lnSpc>
                        <a:spcBef>
                          <a:spcPts val="600"/>
                        </a:spcBef>
                        <a:spcAft>
                          <a:spcPts val="600"/>
                        </a:spcAft>
                      </a:pPr>
                      <a:r>
                        <a:rPr lang="es-MX" sz="1500" dirty="0">
                          <a:effectLst/>
                        </a:rPr>
                        <a:t>Preprueba</a:t>
                      </a:r>
                      <a:endParaRPr lang="es-CO" sz="15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hMerge="1">
                  <a:txBody>
                    <a:bodyPr/>
                    <a:lstStyle/>
                    <a:p>
                      <a:endParaRPr lang="es-CO"/>
                    </a:p>
                  </a:txBody>
                  <a:tcPr/>
                </a:tc>
                <a:tc gridSpan="2">
                  <a:txBody>
                    <a:bodyPr/>
                    <a:lstStyle/>
                    <a:p>
                      <a:pPr marL="38100" marR="38100" indent="180340" algn="ctr">
                        <a:lnSpc>
                          <a:spcPct val="100000"/>
                        </a:lnSpc>
                        <a:spcBef>
                          <a:spcPts val="600"/>
                        </a:spcBef>
                        <a:spcAft>
                          <a:spcPts val="600"/>
                        </a:spcAft>
                      </a:pPr>
                      <a:r>
                        <a:rPr lang="es-MX" sz="1500">
                          <a:effectLst/>
                        </a:rPr>
                        <a:t>Posprueba</a:t>
                      </a:r>
                      <a:endParaRPr lang="es-CO" sz="1500">
                        <a:effectLst/>
                      </a:endParaRPr>
                    </a:p>
                    <a:p>
                      <a:pPr marL="38100" marR="38100" indent="180340" algn="ctr">
                        <a:lnSpc>
                          <a:spcPct val="100000"/>
                        </a:lnSpc>
                        <a:spcBef>
                          <a:spcPts val="600"/>
                        </a:spcBef>
                        <a:spcAft>
                          <a:spcPts val="600"/>
                        </a:spcAft>
                      </a:pPr>
                      <a:r>
                        <a:rPr lang="es-MX" sz="1500">
                          <a:effectLst/>
                        </a:rPr>
                        <a:t> </a:t>
                      </a:r>
                      <a:endParaRPr lang="es-CO" sz="150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hMerge="1">
                  <a:txBody>
                    <a:bodyPr/>
                    <a:lstStyle/>
                    <a:p>
                      <a:endParaRPr lang="es-CO"/>
                    </a:p>
                  </a:txBody>
                  <a:tcPr/>
                </a:tc>
                <a:extLst>
                  <a:ext uri="{0D108BD9-81ED-4DB2-BD59-A6C34878D82A}">
                    <a16:rowId xmlns:a16="http://schemas.microsoft.com/office/drawing/2014/main" val="3312106228"/>
                  </a:ext>
                </a:extLst>
              </a:tr>
              <a:tr h="1047568">
                <a:tc gridSpan="2" vMerge="1">
                  <a:txBody>
                    <a:bodyPr/>
                    <a:lstStyle/>
                    <a:p>
                      <a:pPr indent="180340" algn="ctr">
                        <a:lnSpc>
                          <a:spcPct val="100000"/>
                        </a:lnSpc>
                        <a:spcBef>
                          <a:spcPts val="600"/>
                        </a:spcBef>
                        <a:spcAft>
                          <a:spcPts val="600"/>
                        </a:spcAft>
                      </a:pPr>
                      <a:endParaRPr lang="es-CO" sz="20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9472" marR="59472" marT="0" marB="0"/>
                </a:tc>
                <a:tc hMerge="1" vMerge="1">
                  <a:txBody>
                    <a:bodyPr/>
                    <a:lstStyle/>
                    <a:p>
                      <a:endParaRPr lang="es-CO"/>
                    </a:p>
                  </a:txBody>
                  <a:tcPr/>
                </a:tc>
                <a:tc>
                  <a:txBody>
                    <a:bodyPr/>
                    <a:lstStyle/>
                    <a:p>
                      <a:pPr marL="38100" marR="38100" indent="180340" algn="ctr">
                        <a:lnSpc>
                          <a:spcPct val="100000"/>
                        </a:lnSpc>
                        <a:spcBef>
                          <a:spcPts val="600"/>
                        </a:spcBef>
                        <a:spcAft>
                          <a:spcPts val="600"/>
                        </a:spcAft>
                      </a:pPr>
                      <a:r>
                        <a:rPr lang="es-MX" sz="1500" dirty="0">
                          <a:effectLst/>
                        </a:rPr>
                        <a:t>F</a:t>
                      </a:r>
                      <a:endParaRPr lang="es-CO" sz="15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500" dirty="0">
                          <a:effectLst/>
                        </a:rPr>
                        <a:t>%</a:t>
                      </a:r>
                      <a:endParaRPr lang="es-CO" sz="15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500" dirty="0">
                          <a:effectLst/>
                        </a:rPr>
                        <a:t>F</a:t>
                      </a:r>
                      <a:endParaRPr lang="es-CO" sz="15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CO" sz="1500" dirty="0">
                          <a:effectLst/>
                        </a:rPr>
                        <a:t>%</a:t>
                      </a:r>
                      <a:r>
                        <a:rPr lang="es-MX" sz="1500" dirty="0">
                          <a:effectLst/>
                        </a:rPr>
                        <a:t> </a:t>
                      </a:r>
                      <a:endParaRPr lang="es-CO" sz="15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extLst>
                  <a:ext uri="{0D108BD9-81ED-4DB2-BD59-A6C34878D82A}">
                    <a16:rowId xmlns:a16="http://schemas.microsoft.com/office/drawing/2014/main" val="1051426487"/>
                  </a:ext>
                </a:extLst>
              </a:tr>
              <a:tr h="608828">
                <a:tc rowSpan="3">
                  <a:txBody>
                    <a:bodyPr/>
                    <a:lstStyle/>
                    <a:p>
                      <a:pPr marL="38100" marR="38100" indent="180340" algn="l">
                        <a:lnSpc>
                          <a:spcPct val="100000"/>
                        </a:lnSpc>
                        <a:spcBef>
                          <a:spcPts val="600"/>
                        </a:spcBef>
                        <a:spcAft>
                          <a:spcPts val="600"/>
                        </a:spcAft>
                      </a:pPr>
                      <a:r>
                        <a:rPr lang="es-MX" sz="1500" dirty="0">
                          <a:effectLst/>
                        </a:rPr>
                        <a:t> </a:t>
                      </a:r>
                      <a:endParaRPr lang="es-CO" sz="15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800" dirty="0">
                          <a:effectLst/>
                        </a:rPr>
                        <a:t>No</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800" dirty="0">
                          <a:effectLst/>
                        </a:rPr>
                        <a:t>60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800" dirty="0">
                          <a:effectLst/>
                        </a:rPr>
                        <a:t>76</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800" dirty="0">
                          <a:effectLst/>
                        </a:rPr>
                        <a:t>10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800" dirty="0">
                          <a:effectLst/>
                        </a:rPr>
                        <a:t>13</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extLst>
                  <a:ext uri="{0D108BD9-81ED-4DB2-BD59-A6C34878D82A}">
                    <a16:rowId xmlns:a16="http://schemas.microsoft.com/office/drawing/2014/main" val="2192014915"/>
                  </a:ext>
                </a:extLst>
              </a:tr>
              <a:tr h="608828">
                <a:tc vMerge="1">
                  <a:txBody>
                    <a:bodyPr/>
                    <a:lstStyle/>
                    <a:p>
                      <a:endParaRPr lang="es-CO"/>
                    </a:p>
                  </a:txBody>
                  <a:tcPr/>
                </a:tc>
                <a:tc>
                  <a:txBody>
                    <a:bodyPr/>
                    <a:lstStyle/>
                    <a:p>
                      <a:pPr marL="38100" marR="38100" indent="180340" algn="ctr">
                        <a:lnSpc>
                          <a:spcPct val="100000"/>
                        </a:lnSpc>
                        <a:spcBef>
                          <a:spcPts val="600"/>
                        </a:spcBef>
                        <a:spcAft>
                          <a:spcPts val="600"/>
                        </a:spcAft>
                      </a:pPr>
                      <a:r>
                        <a:rPr lang="es-MX" sz="1800" dirty="0">
                          <a:effectLst/>
                        </a:rPr>
                        <a:t>Si</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800" dirty="0">
                          <a:effectLst/>
                        </a:rPr>
                        <a:t>19</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800" dirty="0">
                          <a:effectLst/>
                        </a:rPr>
                        <a:t>24</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800" dirty="0">
                          <a:effectLst/>
                        </a:rPr>
                        <a:t>69</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800" dirty="0">
                          <a:effectLst/>
                        </a:rPr>
                        <a:t>87</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extLst>
                  <a:ext uri="{0D108BD9-81ED-4DB2-BD59-A6C34878D82A}">
                    <a16:rowId xmlns:a16="http://schemas.microsoft.com/office/drawing/2014/main" val="1914716242"/>
                  </a:ext>
                </a:extLst>
              </a:tr>
              <a:tr h="232793">
                <a:tc vMerge="1">
                  <a:txBody>
                    <a:bodyPr/>
                    <a:lstStyle/>
                    <a:p>
                      <a:endParaRPr lang="es-CO"/>
                    </a:p>
                  </a:txBody>
                  <a:tcPr/>
                </a:tc>
                <a:tc>
                  <a:txBody>
                    <a:bodyPr/>
                    <a:lstStyle/>
                    <a:p>
                      <a:pPr marL="38100" marR="38100" indent="180340" algn="ctr">
                        <a:lnSpc>
                          <a:spcPct val="100000"/>
                        </a:lnSpc>
                        <a:spcBef>
                          <a:spcPts val="600"/>
                        </a:spcBef>
                        <a:spcAft>
                          <a:spcPts val="600"/>
                        </a:spcAft>
                      </a:pPr>
                      <a:r>
                        <a:rPr lang="es-MX" sz="1800" dirty="0">
                          <a:effectLst/>
                        </a:rPr>
                        <a:t>Total</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800">
                          <a:effectLst/>
                        </a:rPr>
                        <a:t>79</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800" dirty="0">
                          <a:effectLst/>
                        </a:rPr>
                        <a:t>100,0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800" dirty="0">
                          <a:effectLst/>
                        </a:rPr>
                        <a:t>79</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tc>
                  <a:txBody>
                    <a:bodyPr/>
                    <a:lstStyle/>
                    <a:p>
                      <a:pPr marL="38100" marR="38100" indent="180340" algn="ctr">
                        <a:lnSpc>
                          <a:spcPct val="100000"/>
                        </a:lnSpc>
                        <a:spcBef>
                          <a:spcPts val="600"/>
                        </a:spcBef>
                        <a:spcAft>
                          <a:spcPts val="600"/>
                        </a:spcAft>
                      </a:pPr>
                      <a:r>
                        <a:rPr lang="es-MX" sz="1800" dirty="0">
                          <a:effectLst/>
                        </a:rPr>
                        <a:t>100,0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5422" marR="45422" marT="0" marB="0"/>
                </a:tc>
                <a:extLst>
                  <a:ext uri="{0D108BD9-81ED-4DB2-BD59-A6C34878D82A}">
                    <a16:rowId xmlns:a16="http://schemas.microsoft.com/office/drawing/2014/main" val="2810587042"/>
                  </a:ext>
                </a:extLst>
              </a:tr>
            </a:tbl>
          </a:graphicData>
        </a:graphic>
      </p:graphicFrame>
      <p:sp>
        <p:nvSpPr>
          <p:cNvPr id="20" name="CuadroTexto 19">
            <a:extLst>
              <a:ext uri="{FF2B5EF4-FFF2-40B4-BE49-F238E27FC236}">
                <a16:creationId xmlns:a16="http://schemas.microsoft.com/office/drawing/2014/main" id="{83848D0E-A718-4F34-9434-4F97D5FA254E}"/>
              </a:ext>
            </a:extLst>
          </p:cNvPr>
          <p:cNvSpPr txBox="1"/>
          <p:nvPr/>
        </p:nvSpPr>
        <p:spPr>
          <a:xfrm>
            <a:off x="786663" y="4797152"/>
            <a:ext cx="4284912" cy="1569660"/>
          </a:xfrm>
          <a:prstGeom prst="rect">
            <a:avLst/>
          </a:prstGeom>
          <a:noFill/>
        </p:spPr>
        <p:txBody>
          <a:bodyPr wrap="square">
            <a:spAutoFit/>
          </a:bodyPr>
          <a:lstStyle/>
          <a:p>
            <a:r>
              <a:rPr lang="es-MX" sz="2400" dirty="0">
                <a:latin typeface="Times New Roman" panose="02020603050405020304" pitchFamily="18" charset="0"/>
                <a:ea typeface="Cambria" panose="02040503050406030204" pitchFamily="18" charset="0"/>
              </a:rPr>
              <a:t>E</a:t>
            </a:r>
            <a:r>
              <a:rPr lang="es-MX" sz="2400" dirty="0">
                <a:effectLst/>
                <a:latin typeface="Times New Roman" panose="02020603050405020304" pitchFamily="18" charset="0"/>
                <a:ea typeface="Cambria" panose="02040503050406030204" pitchFamily="18" charset="0"/>
              </a:rPr>
              <a:t>l nivel de significancia es inferior a α = 0,05 (0,00 &lt; 0,05), se infiere diferencia significativa entre los datos de este ítem. </a:t>
            </a:r>
            <a:endParaRPr lang="es-CO" sz="2400" dirty="0"/>
          </a:p>
        </p:txBody>
      </p:sp>
      <p:graphicFrame>
        <p:nvGraphicFramePr>
          <p:cNvPr id="21" name="Tabla 20">
            <a:extLst>
              <a:ext uri="{FF2B5EF4-FFF2-40B4-BE49-F238E27FC236}">
                <a16:creationId xmlns:a16="http://schemas.microsoft.com/office/drawing/2014/main" id="{E37FE518-123D-4334-B517-70414BD7CD2D}"/>
              </a:ext>
            </a:extLst>
          </p:cNvPr>
          <p:cNvGraphicFramePr>
            <a:graphicFrameLocks noGrp="1"/>
          </p:cNvGraphicFramePr>
          <p:nvPr>
            <p:extLst>
              <p:ext uri="{D42A27DB-BD31-4B8C-83A1-F6EECF244321}">
                <p14:modId xmlns:p14="http://schemas.microsoft.com/office/powerpoint/2010/main" val="1432691167"/>
              </p:ext>
            </p:extLst>
          </p:nvPr>
        </p:nvGraphicFramePr>
        <p:xfrm>
          <a:off x="5230316" y="1434805"/>
          <a:ext cx="4896545" cy="3124831"/>
        </p:xfrm>
        <a:graphic>
          <a:graphicData uri="http://schemas.openxmlformats.org/drawingml/2006/table">
            <a:tbl>
              <a:tblPr>
                <a:tableStyleId>{5C22544A-7EE6-4342-B048-85BDC9FD1C3A}</a:tableStyleId>
              </a:tblPr>
              <a:tblGrid>
                <a:gridCol w="146367">
                  <a:extLst>
                    <a:ext uri="{9D8B030D-6E8A-4147-A177-3AD203B41FA5}">
                      <a16:colId xmlns:a16="http://schemas.microsoft.com/office/drawing/2014/main" val="3613863469"/>
                    </a:ext>
                  </a:extLst>
                </a:gridCol>
                <a:gridCol w="1379990">
                  <a:extLst>
                    <a:ext uri="{9D8B030D-6E8A-4147-A177-3AD203B41FA5}">
                      <a16:colId xmlns:a16="http://schemas.microsoft.com/office/drawing/2014/main" val="3310934750"/>
                    </a:ext>
                  </a:extLst>
                </a:gridCol>
                <a:gridCol w="936426">
                  <a:extLst>
                    <a:ext uri="{9D8B030D-6E8A-4147-A177-3AD203B41FA5}">
                      <a16:colId xmlns:a16="http://schemas.microsoft.com/office/drawing/2014/main" val="3601596415"/>
                    </a:ext>
                  </a:extLst>
                </a:gridCol>
                <a:gridCol w="842844">
                  <a:extLst>
                    <a:ext uri="{9D8B030D-6E8A-4147-A177-3AD203B41FA5}">
                      <a16:colId xmlns:a16="http://schemas.microsoft.com/office/drawing/2014/main" val="132970251"/>
                    </a:ext>
                  </a:extLst>
                </a:gridCol>
                <a:gridCol w="830404">
                  <a:extLst>
                    <a:ext uri="{9D8B030D-6E8A-4147-A177-3AD203B41FA5}">
                      <a16:colId xmlns:a16="http://schemas.microsoft.com/office/drawing/2014/main" val="807448458"/>
                    </a:ext>
                  </a:extLst>
                </a:gridCol>
                <a:gridCol w="760514">
                  <a:extLst>
                    <a:ext uri="{9D8B030D-6E8A-4147-A177-3AD203B41FA5}">
                      <a16:colId xmlns:a16="http://schemas.microsoft.com/office/drawing/2014/main" val="1761697639"/>
                    </a:ext>
                  </a:extLst>
                </a:gridCol>
              </a:tblGrid>
              <a:tr h="581982">
                <a:tc rowSpan="2" gridSpan="2">
                  <a:txBody>
                    <a:bodyPr/>
                    <a:lstStyle/>
                    <a:p>
                      <a:pPr indent="180340" algn="ctr">
                        <a:lnSpc>
                          <a:spcPct val="100000"/>
                        </a:lnSpc>
                        <a:spcBef>
                          <a:spcPts val="600"/>
                        </a:spcBef>
                        <a:spcAft>
                          <a:spcPts val="600"/>
                        </a:spcAft>
                      </a:pPr>
                      <a:r>
                        <a:rPr lang="es-MX" sz="1400" b="1" kern="1200" dirty="0">
                          <a:solidFill>
                            <a:schemeClr val="dk1"/>
                          </a:solidFill>
                          <a:effectLst/>
                          <a:latin typeface="+mn-lt"/>
                          <a:ea typeface="+mn-ea"/>
                          <a:cs typeface="+mn-cs"/>
                        </a:rPr>
                        <a:t>¿Estableces alguna comunicación virtual para realizar alguna tarea asignada por el profesor? </a:t>
                      </a:r>
                      <a:endParaRPr lang="es-CO" sz="1500" b="1"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rowSpan="2" hMerge="1">
                  <a:txBody>
                    <a:bodyPr/>
                    <a:lstStyle/>
                    <a:p>
                      <a:endParaRPr lang="es-CO"/>
                    </a:p>
                  </a:txBody>
                  <a:tcPr/>
                </a:tc>
                <a:tc gridSpan="2">
                  <a:txBody>
                    <a:bodyPr/>
                    <a:lstStyle/>
                    <a:p>
                      <a:pPr marL="38100" marR="38100" indent="180340" algn="ctr">
                        <a:lnSpc>
                          <a:spcPct val="100000"/>
                        </a:lnSpc>
                        <a:spcBef>
                          <a:spcPts val="600"/>
                        </a:spcBef>
                        <a:spcAft>
                          <a:spcPts val="600"/>
                        </a:spcAft>
                      </a:pPr>
                      <a:r>
                        <a:rPr lang="es-MX" sz="1500">
                          <a:effectLst/>
                        </a:rPr>
                        <a:t>Preprueba</a:t>
                      </a:r>
                      <a:endParaRPr lang="es-CO" sz="1500">
                        <a:effectLst/>
                      </a:endParaRPr>
                    </a:p>
                    <a:p>
                      <a:pPr marL="38100" marR="38100" indent="180340" algn="ctr">
                        <a:lnSpc>
                          <a:spcPct val="100000"/>
                        </a:lnSpc>
                        <a:spcBef>
                          <a:spcPts val="600"/>
                        </a:spcBef>
                        <a:spcAft>
                          <a:spcPts val="600"/>
                        </a:spcAft>
                      </a:pPr>
                      <a:r>
                        <a:rPr lang="es-MX" sz="1500">
                          <a:effectLst/>
                        </a:rPr>
                        <a:t> </a:t>
                      </a:r>
                      <a:endParaRPr lang="es-CO" sz="150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hMerge="1">
                  <a:txBody>
                    <a:bodyPr/>
                    <a:lstStyle/>
                    <a:p>
                      <a:endParaRPr lang="es-CO"/>
                    </a:p>
                  </a:txBody>
                  <a:tcPr/>
                </a:tc>
                <a:tc gridSpan="2">
                  <a:txBody>
                    <a:bodyPr/>
                    <a:lstStyle/>
                    <a:p>
                      <a:pPr marL="38100" marR="38100" indent="180340" algn="ctr">
                        <a:lnSpc>
                          <a:spcPct val="100000"/>
                        </a:lnSpc>
                        <a:spcBef>
                          <a:spcPts val="600"/>
                        </a:spcBef>
                        <a:spcAft>
                          <a:spcPts val="600"/>
                        </a:spcAft>
                      </a:pPr>
                      <a:r>
                        <a:rPr lang="es-MX" sz="1500" dirty="0">
                          <a:effectLst/>
                        </a:rPr>
                        <a:t>Posprueba</a:t>
                      </a:r>
                      <a:endParaRPr lang="es-CO" sz="15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hMerge="1">
                  <a:txBody>
                    <a:bodyPr/>
                    <a:lstStyle/>
                    <a:p>
                      <a:endParaRPr lang="es-CO"/>
                    </a:p>
                  </a:txBody>
                  <a:tcPr/>
                </a:tc>
                <a:extLst>
                  <a:ext uri="{0D108BD9-81ED-4DB2-BD59-A6C34878D82A}">
                    <a16:rowId xmlns:a16="http://schemas.microsoft.com/office/drawing/2014/main" val="4193037146"/>
                  </a:ext>
                </a:extLst>
              </a:tr>
              <a:tr h="1094127">
                <a:tc gridSpan="2" vMerge="1">
                  <a:txBody>
                    <a:bodyPr/>
                    <a:lstStyle/>
                    <a:p>
                      <a:pPr indent="180340" algn="ctr">
                        <a:lnSpc>
                          <a:spcPct val="100000"/>
                        </a:lnSpc>
                        <a:spcBef>
                          <a:spcPts val="600"/>
                        </a:spcBef>
                        <a:spcAft>
                          <a:spcPts val="600"/>
                        </a:spcAft>
                      </a:pPr>
                      <a:endParaRPr lang="es-CO" sz="20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hMerge="1" vMerge="1">
                  <a:txBody>
                    <a:bodyPr/>
                    <a:lstStyle/>
                    <a:p>
                      <a:endParaRPr lang="es-CO"/>
                    </a:p>
                  </a:txBody>
                  <a:tcPr/>
                </a:tc>
                <a:tc>
                  <a:txBody>
                    <a:bodyPr/>
                    <a:lstStyle/>
                    <a:p>
                      <a:pPr marL="38100" marR="38100" indent="180340" algn="ctr">
                        <a:lnSpc>
                          <a:spcPct val="100000"/>
                        </a:lnSpc>
                        <a:spcBef>
                          <a:spcPts val="600"/>
                        </a:spcBef>
                        <a:spcAft>
                          <a:spcPts val="600"/>
                        </a:spcAft>
                      </a:pPr>
                      <a:r>
                        <a:rPr lang="es-MX" sz="1500" dirty="0">
                          <a:effectLst/>
                        </a:rPr>
                        <a:t>F</a:t>
                      </a:r>
                      <a:endParaRPr lang="es-CO" sz="15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500" dirty="0">
                          <a:effectLst/>
                        </a:rPr>
                        <a:t>%</a:t>
                      </a:r>
                      <a:endParaRPr lang="es-CO" sz="15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500" dirty="0">
                          <a:effectLst/>
                        </a:rPr>
                        <a:t>F</a:t>
                      </a:r>
                      <a:endParaRPr lang="es-CO" sz="15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CO" sz="1500" dirty="0">
                          <a:effectLst/>
                        </a:rPr>
                        <a:t>%</a:t>
                      </a:r>
                    </a:p>
                    <a:p>
                      <a:pPr marL="38100" marR="38100" indent="180340" algn="ctr">
                        <a:lnSpc>
                          <a:spcPct val="100000"/>
                        </a:lnSpc>
                        <a:spcBef>
                          <a:spcPts val="600"/>
                        </a:spcBef>
                        <a:spcAft>
                          <a:spcPts val="600"/>
                        </a:spcAft>
                      </a:pPr>
                      <a:r>
                        <a:rPr lang="es-MX" sz="1500" dirty="0">
                          <a:effectLst/>
                        </a:rPr>
                        <a:t> </a:t>
                      </a:r>
                      <a:endParaRPr lang="es-CO" sz="15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extLst>
                  <a:ext uri="{0D108BD9-81ED-4DB2-BD59-A6C34878D82A}">
                    <a16:rowId xmlns:a16="http://schemas.microsoft.com/office/drawing/2014/main" val="3625836287"/>
                  </a:ext>
                </a:extLst>
              </a:tr>
              <a:tr h="477759">
                <a:tc rowSpan="3">
                  <a:txBody>
                    <a:bodyPr/>
                    <a:lstStyle/>
                    <a:p>
                      <a:pPr marL="38100" marR="38100" indent="180340" algn="l">
                        <a:lnSpc>
                          <a:spcPct val="100000"/>
                        </a:lnSpc>
                        <a:spcBef>
                          <a:spcPts val="600"/>
                        </a:spcBef>
                        <a:spcAft>
                          <a:spcPts val="600"/>
                        </a:spcAft>
                      </a:pPr>
                      <a:r>
                        <a:rPr lang="es-MX" sz="1500">
                          <a:effectLst/>
                        </a:rPr>
                        <a:t> </a:t>
                      </a:r>
                      <a:endParaRPr lang="es-CO" sz="150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800" dirty="0">
                          <a:effectLst/>
                        </a:rPr>
                        <a:t>No</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800" dirty="0">
                          <a:effectLst/>
                        </a:rPr>
                        <a:t>53</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800" dirty="0">
                          <a:effectLst/>
                        </a:rPr>
                        <a:t>67</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800">
                          <a:effectLst/>
                        </a:rPr>
                        <a:t>17</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800" dirty="0">
                          <a:effectLst/>
                        </a:rPr>
                        <a:t>22</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extLst>
                  <a:ext uri="{0D108BD9-81ED-4DB2-BD59-A6C34878D82A}">
                    <a16:rowId xmlns:a16="http://schemas.microsoft.com/office/drawing/2014/main" val="707945879"/>
                  </a:ext>
                </a:extLst>
              </a:tr>
              <a:tr h="477759">
                <a:tc vMerge="1">
                  <a:txBody>
                    <a:bodyPr/>
                    <a:lstStyle/>
                    <a:p>
                      <a:endParaRPr lang="es-CO"/>
                    </a:p>
                  </a:txBody>
                  <a:tcPr/>
                </a:tc>
                <a:tc>
                  <a:txBody>
                    <a:bodyPr/>
                    <a:lstStyle/>
                    <a:p>
                      <a:pPr marL="38100" marR="38100" indent="180340" algn="ctr">
                        <a:lnSpc>
                          <a:spcPct val="100000"/>
                        </a:lnSpc>
                        <a:spcBef>
                          <a:spcPts val="600"/>
                        </a:spcBef>
                        <a:spcAft>
                          <a:spcPts val="600"/>
                        </a:spcAft>
                      </a:pPr>
                      <a:r>
                        <a:rPr lang="es-MX" sz="1800" dirty="0">
                          <a:effectLst/>
                        </a:rPr>
                        <a:t>Si</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800" dirty="0">
                          <a:effectLst/>
                        </a:rPr>
                        <a:t>26</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800" dirty="0">
                          <a:effectLst/>
                        </a:rPr>
                        <a:t>33</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800" dirty="0">
                          <a:effectLst/>
                        </a:rPr>
                        <a:t>62</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800" dirty="0">
                          <a:effectLst/>
                        </a:rPr>
                        <a:t>78</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extLst>
                  <a:ext uri="{0D108BD9-81ED-4DB2-BD59-A6C34878D82A}">
                    <a16:rowId xmlns:a16="http://schemas.microsoft.com/office/drawing/2014/main" val="2250745142"/>
                  </a:ext>
                </a:extLst>
              </a:tr>
              <a:tr h="465586">
                <a:tc vMerge="1">
                  <a:txBody>
                    <a:bodyPr/>
                    <a:lstStyle/>
                    <a:p>
                      <a:endParaRPr lang="es-CO"/>
                    </a:p>
                  </a:txBody>
                  <a:tcPr/>
                </a:tc>
                <a:tc>
                  <a:txBody>
                    <a:bodyPr/>
                    <a:lstStyle/>
                    <a:p>
                      <a:pPr marL="38100" marR="38100" indent="180340" algn="ctr">
                        <a:lnSpc>
                          <a:spcPct val="100000"/>
                        </a:lnSpc>
                        <a:spcBef>
                          <a:spcPts val="600"/>
                        </a:spcBef>
                        <a:spcAft>
                          <a:spcPts val="600"/>
                        </a:spcAft>
                      </a:pPr>
                      <a:r>
                        <a:rPr lang="es-MX" sz="1800">
                          <a:effectLst/>
                        </a:rPr>
                        <a:t>Total</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800">
                          <a:effectLst/>
                        </a:rPr>
                        <a:t>79</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800" dirty="0">
                          <a:effectLst/>
                        </a:rPr>
                        <a:t>100,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800" dirty="0">
                          <a:effectLst/>
                        </a:rPr>
                        <a:t>79</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tc>
                  <a:txBody>
                    <a:bodyPr/>
                    <a:lstStyle/>
                    <a:p>
                      <a:pPr marL="38100" marR="38100" indent="180340" algn="ctr">
                        <a:lnSpc>
                          <a:spcPct val="100000"/>
                        </a:lnSpc>
                        <a:spcBef>
                          <a:spcPts val="600"/>
                        </a:spcBef>
                        <a:spcAft>
                          <a:spcPts val="600"/>
                        </a:spcAft>
                      </a:pPr>
                      <a:r>
                        <a:rPr lang="es-MX" sz="1800" dirty="0">
                          <a:effectLst/>
                        </a:rPr>
                        <a:t>100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378" marR="52378" marT="0" marB="0"/>
                </a:tc>
                <a:extLst>
                  <a:ext uri="{0D108BD9-81ED-4DB2-BD59-A6C34878D82A}">
                    <a16:rowId xmlns:a16="http://schemas.microsoft.com/office/drawing/2014/main" val="2649264144"/>
                  </a:ext>
                </a:extLst>
              </a:tr>
            </a:tbl>
          </a:graphicData>
        </a:graphic>
      </p:graphicFrame>
      <p:sp>
        <p:nvSpPr>
          <p:cNvPr id="22" name="CuadroTexto 21">
            <a:extLst>
              <a:ext uri="{FF2B5EF4-FFF2-40B4-BE49-F238E27FC236}">
                <a16:creationId xmlns:a16="http://schemas.microsoft.com/office/drawing/2014/main" id="{5CEAAE74-917C-42C5-BDE7-FE8DDD5CE7D3}"/>
              </a:ext>
            </a:extLst>
          </p:cNvPr>
          <p:cNvSpPr txBox="1"/>
          <p:nvPr/>
        </p:nvSpPr>
        <p:spPr>
          <a:xfrm>
            <a:off x="5895647" y="4766162"/>
            <a:ext cx="3825876" cy="1569660"/>
          </a:xfrm>
          <a:prstGeom prst="rect">
            <a:avLst/>
          </a:prstGeom>
          <a:noFill/>
        </p:spPr>
        <p:txBody>
          <a:bodyPr wrap="square">
            <a:spAutoFit/>
          </a:bodyPr>
          <a:lstStyle/>
          <a:p>
            <a:r>
              <a:rPr lang="es-MX" sz="2400" dirty="0">
                <a:latin typeface="Times New Roman" panose="02020603050405020304" pitchFamily="18" charset="0"/>
                <a:ea typeface="Cambria" panose="02040503050406030204" pitchFamily="18" charset="0"/>
              </a:rPr>
              <a:t>E</a:t>
            </a:r>
            <a:r>
              <a:rPr lang="es-MX" sz="2400" dirty="0">
                <a:effectLst/>
                <a:latin typeface="Times New Roman" panose="02020603050405020304" pitchFamily="18" charset="0"/>
                <a:ea typeface="Cambria" panose="02040503050406030204" pitchFamily="18" charset="0"/>
              </a:rPr>
              <a:t>l nivel de significancia es inferior a α = 0,05 (0,00 &lt; 0,05), se infiere diferencia significativa entre los datos. </a:t>
            </a:r>
            <a:endParaRPr lang="es-CO" sz="2400" dirty="0"/>
          </a:p>
        </p:txBody>
      </p:sp>
    </p:spTree>
    <p:custDataLst>
      <p:tags r:id="rId1"/>
    </p:custDataLst>
    <p:extLst>
      <p:ext uri="{BB962C8B-B14F-4D97-AF65-F5344CB8AC3E}">
        <p14:creationId xmlns:p14="http://schemas.microsoft.com/office/powerpoint/2010/main" val="340313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6" name="Imagen 5"/>
          <p:cNvPicPr>
            <a:picLocks noChangeAspect="1"/>
          </p:cNvPicPr>
          <p:nvPr/>
        </p:nvPicPr>
        <p:blipFill>
          <a:blip r:embed="rId5"/>
          <a:stretch>
            <a:fillRect/>
          </a:stretch>
        </p:blipFill>
        <p:spPr>
          <a:xfrm>
            <a:off x="10738259" y="5150610"/>
            <a:ext cx="972148" cy="972148"/>
          </a:xfrm>
          <a:prstGeom prst="ellipse">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296830"/>
            <a:ext cx="2232248" cy="2232248"/>
          </a:xfrm>
          <a:prstGeom prst="rect">
            <a:avLst/>
          </a:prstGeom>
        </p:spPr>
      </p:pic>
      <p:graphicFrame>
        <p:nvGraphicFramePr>
          <p:cNvPr id="7" name="Tabla 6">
            <a:extLst>
              <a:ext uri="{FF2B5EF4-FFF2-40B4-BE49-F238E27FC236}">
                <a16:creationId xmlns:a16="http://schemas.microsoft.com/office/drawing/2014/main" id="{76440A6D-D9EE-4A52-83D1-A13398E6F72F}"/>
              </a:ext>
            </a:extLst>
          </p:cNvPr>
          <p:cNvGraphicFramePr>
            <a:graphicFrameLocks noGrp="1"/>
          </p:cNvGraphicFramePr>
          <p:nvPr>
            <p:extLst>
              <p:ext uri="{D42A27DB-BD31-4B8C-83A1-F6EECF244321}">
                <p14:modId xmlns:p14="http://schemas.microsoft.com/office/powerpoint/2010/main" val="2719658362"/>
              </p:ext>
            </p:extLst>
          </p:nvPr>
        </p:nvGraphicFramePr>
        <p:xfrm>
          <a:off x="837828" y="643277"/>
          <a:ext cx="4281485" cy="3509895"/>
        </p:xfrm>
        <a:graphic>
          <a:graphicData uri="http://schemas.openxmlformats.org/drawingml/2006/table">
            <a:tbl>
              <a:tblPr>
                <a:tableStyleId>{5C22544A-7EE6-4342-B048-85BDC9FD1C3A}</a:tableStyleId>
              </a:tblPr>
              <a:tblGrid>
                <a:gridCol w="173282">
                  <a:extLst>
                    <a:ext uri="{9D8B030D-6E8A-4147-A177-3AD203B41FA5}">
                      <a16:colId xmlns:a16="http://schemas.microsoft.com/office/drawing/2014/main" val="1200473953"/>
                    </a:ext>
                  </a:extLst>
                </a:gridCol>
                <a:gridCol w="893285">
                  <a:extLst>
                    <a:ext uri="{9D8B030D-6E8A-4147-A177-3AD203B41FA5}">
                      <a16:colId xmlns:a16="http://schemas.microsoft.com/office/drawing/2014/main" val="3064913525"/>
                    </a:ext>
                  </a:extLst>
                </a:gridCol>
                <a:gridCol w="893285">
                  <a:extLst>
                    <a:ext uri="{9D8B030D-6E8A-4147-A177-3AD203B41FA5}">
                      <a16:colId xmlns:a16="http://schemas.microsoft.com/office/drawing/2014/main" val="1257908948"/>
                    </a:ext>
                  </a:extLst>
                </a:gridCol>
                <a:gridCol w="804011">
                  <a:extLst>
                    <a:ext uri="{9D8B030D-6E8A-4147-A177-3AD203B41FA5}">
                      <a16:colId xmlns:a16="http://schemas.microsoft.com/office/drawing/2014/main" val="1100907573"/>
                    </a:ext>
                  </a:extLst>
                </a:gridCol>
                <a:gridCol w="614257">
                  <a:extLst>
                    <a:ext uri="{9D8B030D-6E8A-4147-A177-3AD203B41FA5}">
                      <a16:colId xmlns:a16="http://schemas.microsoft.com/office/drawing/2014/main" val="1503895233"/>
                    </a:ext>
                  </a:extLst>
                </a:gridCol>
                <a:gridCol w="903365">
                  <a:extLst>
                    <a:ext uri="{9D8B030D-6E8A-4147-A177-3AD203B41FA5}">
                      <a16:colId xmlns:a16="http://schemas.microsoft.com/office/drawing/2014/main" val="622361511"/>
                    </a:ext>
                  </a:extLst>
                </a:gridCol>
              </a:tblGrid>
              <a:tr h="703789">
                <a:tc rowSpan="2" gridSpan="2">
                  <a:txBody>
                    <a:bodyPr/>
                    <a:lstStyle/>
                    <a:p>
                      <a:pPr indent="180340" algn="ctr">
                        <a:lnSpc>
                          <a:spcPct val="100000"/>
                        </a:lnSpc>
                        <a:spcBef>
                          <a:spcPts val="600"/>
                        </a:spcBef>
                        <a:spcAft>
                          <a:spcPts val="600"/>
                        </a:spcAft>
                      </a:pPr>
                      <a:r>
                        <a:rPr lang="es-MX" sz="1600" b="1" kern="1200" dirty="0">
                          <a:solidFill>
                            <a:schemeClr val="dk1"/>
                          </a:solidFill>
                          <a:effectLst/>
                          <a:latin typeface="+mn-lt"/>
                          <a:ea typeface="+mn-ea"/>
                          <a:cs typeface="+mn-cs"/>
                        </a:rPr>
                        <a:t>¿Conoces el recurso síncrono del chat? </a:t>
                      </a:r>
                      <a:endParaRPr lang="es-CO" sz="1600" b="1"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rowSpan="2" hMerge="1">
                  <a:txBody>
                    <a:bodyPr/>
                    <a:lstStyle/>
                    <a:p>
                      <a:endParaRPr lang="es-CO"/>
                    </a:p>
                  </a:txBody>
                  <a:tcPr/>
                </a:tc>
                <a:tc gridSpan="2">
                  <a:txBody>
                    <a:bodyPr/>
                    <a:lstStyle/>
                    <a:p>
                      <a:pPr marL="38100" marR="38100" indent="180340" algn="ctr">
                        <a:lnSpc>
                          <a:spcPct val="100000"/>
                        </a:lnSpc>
                        <a:spcBef>
                          <a:spcPts val="600"/>
                        </a:spcBef>
                        <a:spcAft>
                          <a:spcPts val="600"/>
                        </a:spcAft>
                      </a:pPr>
                      <a:r>
                        <a:rPr lang="es-MX" sz="1600">
                          <a:effectLst/>
                        </a:rPr>
                        <a:t>Preprueba</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hMerge="1">
                  <a:txBody>
                    <a:bodyPr/>
                    <a:lstStyle/>
                    <a:p>
                      <a:endParaRPr lang="es-CO"/>
                    </a:p>
                  </a:txBody>
                  <a:tcPr/>
                </a:tc>
                <a:tc gridSpan="2">
                  <a:txBody>
                    <a:bodyPr/>
                    <a:lstStyle/>
                    <a:p>
                      <a:pPr marL="38100" marR="38100" indent="180340" algn="ctr">
                        <a:lnSpc>
                          <a:spcPct val="100000"/>
                        </a:lnSpc>
                        <a:spcBef>
                          <a:spcPts val="600"/>
                        </a:spcBef>
                        <a:spcAft>
                          <a:spcPts val="600"/>
                        </a:spcAft>
                      </a:pPr>
                      <a:r>
                        <a:rPr lang="es-MX" sz="1600" dirty="0">
                          <a:effectLst/>
                        </a:rPr>
                        <a:t>Posprueba</a:t>
                      </a:r>
                      <a:endParaRPr lang="es-CO" sz="1600" dirty="0">
                        <a:effectLst/>
                      </a:endParaRPr>
                    </a:p>
                    <a:p>
                      <a:pPr marL="38100" marR="38100" indent="180340" algn="ctr">
                        <a:lnSpc>
                          <a:spcPct val="100000"/>
                        </a:lnSpc>
                        <a:spcBef>
                          <a:spcPts val="600"/>
                        </a:spcBef>
                        <a:spcAft>
                          <a:spcPts val="600"/>
                        </a:spcAft>
                      </a:pPr>
                      <a:r>
                        <a:rPr lang="es-MX" sz="1600" dirty="0">
                          <a:effectLst/>
                        </a:rPr>
                        <a:t> </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hMerge="1">
                  <a:txBody>
                    <a:bodyPr/>
                    <a:lstStyle/>
                    <a:p>
                      <a:endParaRPr lang="es-CO"/>
                    </a:p>
                  </a:txBody>
                  <a:tcPr/>
                </a:tc>
                <a:extLst>
                  <a:ext uri="{0D108BD9-81ED-4DB2-BD59-A6C34878D82A}">
                    <a16:rowId xmlns:a16="http://schemas.microsoft.com/office/drawing/2014/main" val="788385534"/>
                  </a:ext>
                </a:extLst>
              </a:tr>
              <a:tr h="646312">
                <a:tc gridSpan="2" vMerge="1">
                  <a:txBody>
                    <a:bodyPr/>
                    <a:lstStyle/>
                    <a:p>
                      <a:pPr indent="180340" algn="ctr">
                        <a:lnSpc>
                          <a:spcPct val="100000"/>
                        </a:lnSpc>
                        <a:spcBef>
                          <a:spcPts val="600"/>
                        </a:spcBef>
                        <a:spcAft>
                          <a:spcPts val="600"/>
                        </a:spcAft>
                      </a:pPr>
                      <a:endParaRPr lang="es-CO" sz="20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5874" marR="65874" marT="0" marB="0"/>
                </a:tc>
                <a:tc hMerge="1" vMerge="1">
                  <a:txBody>
                    <a:bodyPr/>
                    <a:lstStyle/>
                    <a:p>
                      <a:endParaRPr lang="es-CO"/>
                    </a:p>
                  </a:txBody>
                  <a:tcPr/>
                </a:tc>
                <a:tc>
                  <a:txBody>
                    <a:bodyPr/>
                    <a:lstStyle/>
                    <a:p>
                      <a:pPr marL="38100" marR="38100" indent="180340" algn="ctr">
                        <a:lnSpc>
                          <a:spcPct val="1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CO"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extLst>
                  <a:ext uri="{0D108BD9-81ED-4DB2-BD59-A6C34878D82A}">
                    <a16:rowId xmlns:a16="http://schemas.microsoft.com/office/drawing/2014/main" val="96619656"/>
                  </a:ext>
                </a:extLst>
              </a:tr>
              <a:tr h="628879">
                <a:tc rowSpan="3">
                  <a:txBody>
                    <a:bodyPr/>
                    <a:lstStyle/>
                    <a:p>
                      <a:pPr marL="38100" marR="38100" indent="180340" algn="l">
                        <a:lnSpc>
                          <a:spcPct val="100000"/>
                        </a:lnSpc>
                        <a:spcBef>
                          <a:spcPts val="600"/>
                        </a:spcBef>
                        <a:spcAft>
                          <a:spcPts val="600"/>
                        </a:spcAft>
                      </a:pPr>
                      <a:r>
                        <a:rPr lang="es-MX" sz="1600">
                          <a:effectLst/>
                        </a:rPr>
                        <a:t> </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800" dirty="0">
                          <a:effectLst/>
                        </a:rPr>
                        <a:t>No</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800" dirty="0">
                          <a:effectLst/>
                        </a:rPr>
                        <a:t>53</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800" dirty="0">
                          <a:effectLst/>
                        </a:rPr>
                        <a:t>67</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800" dirty="0">
                          <a:effectLst/>
                        </a:rPr>
                        <a:t>8</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800" dirty="0">
                          <a:effectLst/>
                        </a:rPr>
                        <a:t>10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extLst>
                  <a:ext uri="{0D108BD9-81ED-4DB2-BD59-A6C34878D82A}">
                    <a16:rowId xmlns:a16="http://schemas.microsoft.com/office/drawing/2014/main" val="4218677779"/>
                  </a:ext>
                </a:extLst>
              </a:tr>
              <a:tr h="628879">
                <a:tc vMerge="1">
                  <a:txBody>
                    <a:bodyPr/>
                    <a:lstStyle/>
                    <a:p>
                      <a:endParaRPr lang="es-CO"/>
                    </a:p>
                  </a:txBody>
                  <a:tcPr/>
                </a:tc>
                <a:tc>
                  <a:txBody>
                    <a:bodyPr/>
                    <a:lstStyle/>
                    <a:p>
                      <a:pPr marL="38100" marR="38100" indent="180340" algn="ctr">
                        <a:lnSpc>
                          <a:spcPct val="100000"/>
                        </a:lnSpc>
                        <a:spcBef>
                          <a:spcPts val="600"/>
                        </a:spcBef>
                        <a:spcAft>
                          <a:spcPts val="600"/>
                        </a:spcAft>
                      </a:pPr>
                      <a:r>
                        <a:rPr lang="es-MX" sz="1800" dirty="0">
                          <a:effectLst/>
                        </a:rPr>
                        <a:t>Si</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800" dirty="0">
                          <a:effectLst/>
                        </a:rPr>
                        <a:t>26</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800" dirty="0">
                          <a:effectLst/>
                        </a:rPr>
                        <a:t>33</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800" dirty="0">
                          <a:effectLst/>
                        </a:rPr>
                        <a:t>71</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800" dirty="0">
                          <a:effectLst/>
                        </a:rPr>
                        <a:t>90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extLst>
                  <a:ext uri="{0D108BD9-81ED-4DB2-BD59-A6C34878D82A}">
                    <a16:rowId xmlns:a16="http://schemas.microsoft.com/office/drawing/2014/main" val="745608743"/>
                  </a:ext>
                </a:extLst>
              </a:tr>
              <a:tr h="902036">
                <a:tc vMerge="1">
                  <a:txBody>
                    <a:bodyPr/>
                    <a:lstStyle/>
                    <a:p>
                      <a:endParaRPr lang="es-CO"/>
                    </a:p>
                  </a:txBody>
                  <a:tcPr/>
                </a:tc>
                <a:tc>
                  <a:txBody>
                    <a:bodyPr/>
                    <a:lstStyle/>
                    <a:p>
                      <a:pPr marL="38100" marR="38100" indent="180340" algn="ctr">
                        <a:lnSpc>
                          <a:spcPct val="100000"/>
                        </a:lnSpc>
                        <a:spcBef>
                          <a:spcPts val="600"/>
                        </a:spcBef>
                        <a:spcAft>
                          <a:spcPts val="600"/>
                        </a:spcAft>
                      </a:pPr>
                      <a:r>
                        <a:rPr lang="es-MX" sz="1600" dirty="0">
                          <a:effectLst/>
                        </a:rPr>
                        <a:t>Total</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600">
                          <a:effectLst/>
                        </a:rPr>
                        <a:t>79</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600" dirty="0">
                          <a:effectLst/>
                        </a:rPr>
                        <a:t>100,0</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600" dirty="0">
                          <a:effectLst/>
                        </a:rPr>
                        <a:t>79</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600" dirty="0">
                          <a:effectLst/>
                        </a:rPr>
                        <a:t>100,0</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extLst>
                  <a:ext uri="{0D108BD9-81ED-4DB2-BD59-A6C34878D82A}">
                    <a16:rowId xmlns:a16="http://schemas.microsoft.com/office/drawing/2014/main" val="2115454046"/>
                  </a:ext>
                </a:extLst>
              </a:tr>
            </a:tbl>
          </a:graphicData>
        </a:graphic>
      </p:graphicFrame>
      <p:sp>
        <p:nvSpPr>
          <p:cNvPr id="10" name="CuadroTexto 9">
            <a:extLst>
              <a:ext uri="{FF2B5EF4-FFF2-40B4-BE49-F238E27FC236}">
                <a16:creationId xmlns:a16="http://schemas.microsoft.com/office/drawing/2014/main" id="{1D4DC5B2-7C10-4823-A325-378AC39DBCCD}"/>
              </a:ext>
            </a:extLst>
          </p:cNvPr>
          <p:cNvSpPr txBox="1"/>
          <p:nvPr/>
        </p:nvSpPr>
        <p:spPr>
          <a:xfrm>
            <a:off x="882908" y="4226236"/>
            <a:ext cx="4281486" cy="1569660"/>
          </a:xfrm>
          <a:prstGeom prst="rect">
            <a:avLst/>
          </a:prstGeom>
          <a:noFill/>
        </p:spPr>
        <p:txBody>
          <a:bodyPr wrap="square">
            <a:spAutoFit/>
          </a:bodyPr>
          <a:lstStyle/>
          <a:p>
            <a:r>
              <a:rPr lang="es-MX" sz="2400" dirty="0">
                <a:latin typeface="Times New Roman" panose="02020603050405020304" pitchFamily="18" charset="0"/>
                <a:ea typeface="Cambria" panose="02040503050406030204" pitchFamily="18" charset="0"/>
              </a:rPr>
              <a:t>E</a:t>
            </a:r>
            <a:r>
              <a:rPr lang="es-MX" sz="2400" dirty="0">
                <a:effectLst/>
                <a:latin typeface="Times New Roman" panose="02020603050405020304" pitchFamily="18" charset="0"/>
                <a:ea typeface="Cambria" panose="02040503050406030204" pitchFamily="18" charset="0"/>
              </a:rPr>
              <a:t>l nivel de significancia es inferior a α = 0,05 (0,00 &lt; 0,05), se infiere diferencia significativa entre los datos. </a:t>
            </a:r>
            <a:endParaRPr lang="es-CO" sz="2400" dirty="0"/>
          </a:p>
        </p:txBody>
      </p:sp>
      <p:graphicFrame>
        <p:nvGraphicFramePr>
          <p:cNvPr id="11" name="Tabla 10">
            <a:extLst>
              <a:ext uri="{FF2B5EF4-FFF2-40B4-BE49-F238E27FC236}">
                <a16:creationId xmlns:a16="http://schemas.microsoft.com/office/drawing/2014/main" id="{434E4BDA-E9F4-4227-B30D-542D362839E0}"/>
              </a:ext>
            </a:extLst>
          </p:cNvPr>
          <p:cNvGraphicFramePr>
            <a:graphicFrameLocks noGrp="1"/>
          </p:cNvGraphicFramePr>
          <p:nvPr>
            <p:extLst>
              <p:ext uri="{D42A27DB-BD31-4B8C-83A1-F6EECF244321}">
                <p14:modId xmlns:p14="http://schemas.microsoft.com/office/powerpoint/2010/main" val="3105235763"/>
              </p:ext>
            </p:extLst>
          </p:nvPr>
        </p:nvGraphicFramePr>
        <p:xfrm>
          <a:off x="5230316" y="600039"/>
          <a:ext cx="4536504" cy="3553334"/>
        </p:xfrm>
        <a:graphic>
          <a:graphicData uri="http://schemas.openxmlformats.org/drawingml/2006/table">
            <a:tbl>
              <a:tblPr>
                <a:tableStyleId>{5C22544A-7EE6-4342-B048-85BDC9FD1C3A}</a:tableStyleId>
              </a:tblPr>
              <a:tblGrid>
                <a:gridCol w="134178">
                  <a:extLst>
                    <a:ext uri="{9D8B030D-6E8A-4147-A177-3AD203B41FA5}">
                      <a16:colId xmlns:a16="http://schemas.microsoft.com/office/drawing/2014/main" val="2230408376"/>
                    </a:ext>
                  </a:extLst>
                </a:gridCol>
                <a:gridCol w="1205136">
                  <a:extLst>
                    <a:ext uri="{9D8B030D-6E8A-4147-A177-3AD203B41FA5}">
                      <a16:colId xmlns:a16="http://schemas.microsoft.com/office/drawing/2014/main" val="1780715817"/>
                    </a:ext>
                  </a:extLst>
                </a:gridCol>
                <a:gridCol w="640837">
                  <a:extLst>
                    <a:ext uri="{9D8B030D-6E8A-4147-A177-3AD203B41FA5}">
                      <a16:colId xmlns:a16="http://schemas.microsoft.com/office/drawing/2014/main" val="4069882161"/>
                    </a:ext>
                  </a:extLst>
                </a:gridCol>
                <a:gridCol w="913475">
                  <a:extLst>
                    <a:ext uri="{9D8B030D-6E8A-4147-A177-3AD203B41FA5}">
                      <a16:colId xmlns:a16="http://schemas.microsoft.com/office/drawing/2014/main" val="604482658"/>
                    </a:ext>
                  </a:extLst>
                </a:gridCol>
                <a:gridCol w="858255">
                  <a:extLst>
                    <a:ext uri="{9D8B030D-6E8A-4147-A177-3AD203B41FA5}">
                      <a16:colId xmlns:a16="http://schemas.microsoft.com/office/drawing/2014/main" val="4166645771"/>
                    </a:ext>
                  </a:extLst>
                </a:gridCol>
                <a:gridCol w="784623">
                  <a:extLst>
                    <a:ext uri="{9D8B030D-6E8A-4147-A177-3AD203B41FA5}">
                      <a16:colId xmlns:a16="http://schemas.microsoft.com/office/drawing/2014/main" val="816392554"/>
                    </a:ext>
                  </a:extLst>
                </a:gridCol>
              </a:tblGrid>
              <a:tr h="470245">
                <a:tc rowSpan="2" gridSpan="2">
                  <a:txBody>
                    <a:bodyPr/>
                    <a:lstStyle/>
                    <a:p>
                      <a:pPr indent="180340" algn="ctr">
                        <a:lnSpc>
                          <a:spcPct val="100000"/>
                        </a:lnSpc>
                        <a:spcBef>
                          <a:spcPts val="600"/>
                        </a:spcBef>
                        <a:spcAft>
                          <a:spcPts val="600"/>
                        </a:spcAft>
                      </a:pPr>
                      <a:r>
                        <a:rPr lang="es-MX" sz="1600" b="1" kern="1200" dirty="0">
                          <a:solidFill>
                            <a:schemeClr val="dk1"/>
                          </a:solidFill>
                          <a:effectLst/>
                          <a:latin typeface="+mn-lt"/>
                          <a:ea typeface="+mn-ea"/>
                          <a:cs typeface="+mn-cs"/>
                        </a:rPr>
                        <a:t>¿Conoces la plataforma educativa </a:t>
                      </a:r>
                      <a:r>
                        <a:rPr lang="es-MX" sz="1600" b="1" i="1" kern="1200" dirty="0">
                          <a:solidFill>
                            <a:schemeClr val="dk1"/>
                          </a:solidFill>
                          <a:effectLst/>
                          <a:latin typeface="+mn-lt"/>
                          <a:ea typeface="+mn-ea"/>
                          <a:cs typeface="+mn-cs"/>
                        </a:rPr>
                        <a:t>Moodle</a:t>
                      </a:r>
                      <a:r>
                        <a:rPr lang="es-MX" sz="1600" b="1" kern="1200" dirty="0">
                          <a:solidFill>
                            <a:schemeClr val="dk1"/>
                          </a:solidFill>
                          <a:effectLst/>
                          <a:latin typeface="+mn-lt"/>
                          <a:ea typeface="+mn-ea"/>
                          <a:cs typeface="+mn-cs"/>
                        </a:rPr>
                        <a:t> para procesos formativos? </a:t>
                      </a:r>
                      <a:endParaRPr lang="es-CO" sz="1600" b="1"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rowSpan="2" hMerge="1">
                  <a:txBody>
                    <a:bodyPr/>
                    <a:lstStyle/>
                    <a:p>
                      <a:endParaRPr lang="es-CO"/>
                    </a:p>
                  </a:txBody>
                  <a:tcPr/>
                </a:tc>
                <a:tc gridSpan="2">
                  <a:txBody>
                    <a:bodyPr/>
                    <a:lstStyle/>
                    <a:p>
                      <a:pPr marL="38100" marR="38100" indent="180340" algn="ctr">
                        <a:lnSpc>
                          <a:spcPct val="200000"/>
                        </a:lnSpc>
                        <a:spcBef>
                          <a:spcPts val="600"/>
                        </a:spcBef>
                        <a:spcAft>
                          <a:spcPts val="600"/>
                        </a:spcAft>
                      </a:pPr>
                      <a:r>
                        <a:rPr lang="es-MX" sz="1600" dirty="0">
                          <a:effectLst/>
                        </a:rPr>
                        <a:t>Preprueba</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hMerge="1">
                  <a:txBody>
                    <a:bodyPr/>
                    <a:lstStyle/>
                    <a:p>
                      <a:endParaRPr lang="es-CO" dirty="0"/>
                    </a:p>
                  </a:txBody>
                  <a:tcPr/>
                </a:tc>
                <a:tc gridSpan="2">
                  <a:txBody>
                    <a:bodyPr/>
                    <a:lstStyle/>
                    <a:p>
                      <a:pPr marL="38100" marR="38100" indent="180340" algn="ctr">
                        <a:lnSpc>
                          <a:spcPct val="200000"/>
                        </a:lnSpc>
                        <a:spcBef>
                          <a:spcPts val="600"/>
                        </a:spcBef>
                        <a:spcAft>
                          <a:spcPts val="600"/>
                        </a:spcAft>
                      </a:pPr>
                      <a:r>
                        <a:rPr lang="es-MX" sz="1600">
                          <a:effectLst/>
                        </a:rPr>
                        <a:t>Posprueba</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hMerge="1">
                  <a:txBody>
                    <a:bodyPr/>
                    <a:lstStyle/>
                    <a:p>
                      <a:endParaRPr lang="es-CO"/>
                    </a:p>
                  </a:txBody>
                  <a:tcPr/>
                </a:tc>
                <a:extLst>
                  <a:ext uri="{0D108BD9-81ED-4DB2-BD59-A6C34878D82A}">
                    <a16:rowId xmlns:a16="http://schemas.microsoft.com/office/drawing/2014/main" val="2720673835"/>
                  </a:ext>
                </a:extLst>
              </a:tr>
              <a:tr h="897096">
                <a:tc gridSpan="2" vMerge="1">
                  <a:txBody>
                    <a:bodyPr/>
                    <a:lstStyle/>
                    <a:p>
                      <a:pPr indent="180340" algn="ctr">
                        <a:lnSpc>
                          <a:spcPct val="200000"/>
                        </a:lnSpc>
                        <a:spcBef>
                          <a:spcPts val="600"/>
                        </a:spcBef>
                        <a:spcAft>
                          <a:spcPts val="600"/>
                        </a:spcAft>
                      </a:pPr>
                      <a:endParaRPr lang="es-CO" sz="20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hMerge="1" vMerge="1">
                  <a:txBody>
                    <a:bodyPr/>
                    <a:lstStyle/>
                    <a:p>
                      <a:endParaRPr lang="es-CO"/>
                    </a:p>
                  </a:txBody>
                  <a:tcPr/>
                </a:tc>
                <a:tc>
                  <a:txBody>
                    <a:bodyPr/>
                    <a:lstStyle/>
                    <a:p>
                      <a:pPr marL="38100" marR="38100" indent="180340" algn="ctr">
                        <a:lnSpc>
                          <a:spcPct val="1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tc>
                  <a:txBody>
                    <a:bodyPr/>
                    <a:lstStyle/>
                    <a:p>
                      <a:pPr marL="38100" marR="38100" indent="180340" algn="ctr">
                        <a:lnSpc>
                          <a:spcPct val="100000"/>
                        </a:lnSpc>
                        <a:spcBef>
                          <a:spcPts val="600"/>
                        </a:spcBef>
                        <a:spcAft>
                          <a:spcPts val="600"/>
                        </a:spcAft>
                      </a:pPr>
                      <a:r>
                        <a:rPr lang="es-CO"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815" marR="50815" marT="0" marB="0"/>
                </a:tc>
                <a:extLst>
                  <a:ext uri="{0D108BD9-81ED-4DB2-BD59-A6C34878D82A}">
                    <a16:rowId xmlns:a16="http://schemas.microsoft.com/office/drawing/2014/main" val="567734777"/>
                  </a:ext>
                </a:extLst>
              </a:tr>
              <a:tr h="470245">
                <a:tc rowSpan="3">
                  <a:txBody>
                    <a:bodyPr/>
                    <a:lstStyle/>
                    <a:p>
                      <a:pPr marL="38100" marR="38100" indent="180340" algn="l">
                        <a:lnSpc>
                          <a:spcPct val="200000"/>
                        </a:lnSpc>
                        <a:spcBef>
                          <a:spcPts val="600"/>
                        </a:spcBef>
                        <a:spcAft>
                          <a:spcPts val="600"/>
                        </a:spcAft>
                      </a:pPr>
                      <a:r>
                        <a:rPr lang="es-MX" sz="1600">
                          <a:effectLst/>
                        </a:rPr>
                        <a:t> </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a:txBody>
                    <a:bodyPr/>
                    <a:lstStyle/>
                    <a:p>
                      <a:pPr marL="38100" marR="38100" indent="180340" algn="ctr">
                        <a:lnSpc>
                          <a:spcPct val="200000"/>
                        </a:lnSpc>
                        <a:spcBef>
                          <a:spcPts val="600"/>
                        </a:spcBef>
                        <a:spcAft>
                          <a:spcPts val="600"/>
                        </a:spcAft>
                      </a:pPr>
                      <a:r>
                        <a:rPr lang="es-MX" sz="1800" dirty="0">
                          <a:effectLst/>
                        </a:rPr>
                        <a:t>No</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a:txBody>
                    <a:bodyPr/>
                    <a:lstStyle/>
                    <a:p>
                      <a:pPr marL="38100" marR="38100" indent="180340" algn="ctr">
                        <a:lnSpc>
                          <a:spcPct val="200000"/>
                        </a:lnSpc>
                        <a:spcBef>
                          <a:spcPts val="600"/>
                        </a:spcBef>
                        <a:spcAft>
                          <a:spcPts val="600"/>
                        </a:spcAft>
                      </a:pPr>
                      <a:r>
                        <a:rPr lang="es-MX" sz="1800">
                          <a:effectLst/>
                        </a:rPr>
                        <a:t>70</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a:txBody>
                    <a:bodyPr/>
                    <a:lstStyle/>
                    <a:p>
                      <a:pPr marL="38100" marR="38100" indent="180340" algn="ctr">
                        <a:lnSpc>
                          <a:spcPct val="200000"/>
                        </a:lnSpc>
                        <a:spcBef>
                          <a:spcPts val="600"/>
                        </a:spcBef>
                        <a:spcAft>
                          <a:spcPts val="600"/>
                        </a:spcAft>
                      </a:pPr>
                      <a:r>
                        <a:rPr lang="es-MX" sz="1800" dirty="0">
                          <a:effectLst/>
                        </a:rPr>
                        <a:t>89</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a:txBody>
                    <a:bodyPr/>
                    <a:lstStyle/>
                    <a:p>
                      <a:pPr marL="38100" marR="38100" indent="180340" algn="ctr">
                        <a:lnSpc>
                          <a:spcPct val="200000"/>
                        </a:lnSpc>
                        <a:spcBef>
                          <a:spcPts val="600"/>
                        </a:spcBef>
                        <a:spcAft>
                          <a:spcPts val="600"/>
                        </a:spcAft>
                      </a:pPr>
                      <a:r>
                        <a:rPr lang="es-MX" sz="1800">
                          <a:effectLst/>
                        </a:rPr>
                        <a:t>5</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a:txBody>
                    <a:bodyPr/>
                    <a:lstStyle/>
                    <a:p>
                      <a:pPr marL="38100" marR="38100" indent="180340" algn="ctr">
                        <a:lnSpc>
                          <a:spcPct val="200000"/>
                        </a:lnSpc>
                        <a:spcBef>
                          <a:spcPts val="600"/>
                        </a:spcBef>
                        <a:spcAft>
                          <a:spcPts val="600"/>
                        </a:spcAft>
                      </a:pPr>
                      <a:r>
                        <a:rPr lang="es-MX" sz="1800">
                          <a:effectLst/>
                        </a:rPr>
                        <a:t>6</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extLst>
                  <a:ext uri="{0D108BD9-81ED-4DB2-BD59-A6C34878D82A}">
                    <a16:rowId xmlns:a16="http://schemas.microsoft.com/office/drawing/2014/main" val="744398418"/>
                  </a:ext>
                </a:extLst>
              </a:tr>
              <a:tr h="470245">
                <a:tc vMerge="1">
                  <a:txBody>
                    <a:bodyPr/>
                    <a:lstStyle/>
                    <a:p>
                      <a:endParaRPr lang="es-CO"/>
                    </a:p>
                  </a:txBody>
                  <a:tcPr/>
                </a:tc>
                <a:tc>
                  <a:txBody>
                    <a:bodyPr/>
                    <a:lstStyle/>
                    <a:p>
                      <a:pPr marL="38100" marR="38100" indent="180340" algn="ctr">
                        <a:lnSpc>
                          <a:spcPct val="200000"/>
                        </a:lnSpc>
                        <a:spcBef>
                          <a:spcPts val="600"/>
                        </a:spcBef>
                        <a:spcAft>
                          <a:spcPts val="600"/>
                        </a:spcAft>
                      </a:pPr>
                      <a:r>
                        <a:rPr lang="es-MX" sz="1800">
                          <a:effectLst/>
                        </a:rPr>
                        <a:t>Si</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a:txBody>
                    <a:bodyPr/>
                    <a:lstStyle/>
                    <a:p>
                      <a:pPr marL="38100" marR="38100" indent="180340" algn="ctr">
                        <a:lnSpc>
                          <a:spcPct val="200000"/>
                        </a:lnSpc>
                        <a:spcBef>
                          <a:spcPts val="600"/>
                        </a:spcBef>
                        <a:spcAft>
                          <a:spcPts val="600"/>
                        </a:spcAft>
                      </a:pPr>
                      <a:r>
                        <a:rPr lang="es-MX" sz="1800" dirty="0">
                          <a:effectLst/>
                        </a:rPr>
                        <a:t>9</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a:txBody>
                    <a:bodyPr/>
                    <a:lstStyle/>
                    <a:p>
                      <a:pPr marL="38100" marR="38100" indent="180340" algn="ctr">
                        <a:lnSpc>
                          <a:spcPct val="200000"/>
                        </a:lnSpc>
                        <a:spcBef>
                          <a:spcPts val="600"/>
                        </a:spcBef>
                        <a:spcAft>
                          <a:spcPts val="600"/>
                        </a:spcAft>
                      </a:pPr>
                      <a:r>
                        <a:rPr lang="es-MX" sz="1800" dirty="0">
                          <a:effectLst/>
                        </a:rPr>
                        <a:t>11</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a:txBody>
                    <a:bodyPr/>
                    <a:lstStyle/>
                    <a:p>
                      <a:pPr marL="38100" marR="38100" indent="180340" algn="ctr">
                        <a:lnSpc>
                          <a:spcPct val="200000"/>
                        </a:lnSpc>
                        <a:spcBef>
                          <a:spcPts val="600"/>
                        </a:spcBef>
                        <a:spcAft>
                          <a:spcPts val="600"/>
                        </a:spcAft>
                      </a:pPr>
                      <a:r>
                        <a:rPr lang="es-MX" sz="1800" dirty="0">
                          <a:effectLst/>
                        </a:rPr>
                        <a:t>74</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a:txBody>
                    <a:bodyPr/>
                    <a:lstStyle/>
                    <a:p>
                      <a:pPr marL="38100" marR="38100" indent="180340" algn="ctr">
                        <a:lnSpc>
                          <a:spcPct val="200000"/>
                        </a:lnSpc>
                        <a:spcBef>
                          <a:spcPts val="600"/>
                        </a:spcBef>
                        <a:spcAft>
                          <a:spcPts val="600"/>
                        </a:spcAft>
                      </a:pPr>
                      <a:r>
                        <a:rPr lang="es-MX" sz="1800" dirty="0">
                          <a:effectLst/>
                        </a:rPr>
                        <a:t>94</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extLst>
                  <a:ext uri="{0D108BD9-81ED-4DB2-BD59-A6C34878D82A}">
                    <a16:rowId xmlns:a16="http://schemas.microsoft.com/office/drawing/2014/main" val="2884614589"/>
                  </a:ext>
                </a:extLst>
              </a:tr>
              <a:tr h="897096">
                <a:tc vMerge="1">
                  <a:txBody>
                    <a:bodyPr/>
                    <a:lstStyle/>
                    <a:p>
                      <a:endParaRPr lang="es-CO"/>
                    </a:p>
                  </a:txBody>
                  <a:tcPr/>
                </a:tc>
                <a:tc>
                  <a:txBody>
                    <a:bodyPr/>
                    <a:lstStyle/>
                    <a:p>
                      <a:pPr marL="38100" marR="38100" indent="180340" algn="ctr">
                        <a:lnSpc>
                          <a:spcPct val="200000"/>
                        </a:lnSpc>
                        <a:spcBef>
                          <a:spcPts val="600"/>
                        </a:spcBef>
                        <a:spcAft>
                          <a:spcPts val="600"/>
                        </a:spcAft>
                      </a:pPr>
                      <a:r>
                        <a:rPr lang="es-MX" sz="1600" dirty="0">
                          <a:effectLst/>
                        </a:rPr>
                        <a:t>Total</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a:txBody>
                    <a:bodyPr/>
                    <a:lstStyle/>
                    <a:p>
                      <a:pPr marL="38100" marR="38100" indent="180340" algn="ctr">
                        <a:lnSpc>
                          <a:spcPct val="200000"/>
                        </a:lnSpc>
                        <a:spcBef>
                          <a:spcPts val="600"/>
                        </a:spcBef>
                        <a:spcAft>
                          <a:spcPts val="600"/>
                        </a:spcAft>
                      </a:pPr>
                      <a:r>
                        <a:rPr lang="es-MX" sz="1600">
                          <a:effectLst/>
                        </a:rPr>
                        <a:t>79</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a:txBody>
                    <a:bodyPr/>
                    <a:lstStyle/>
                    <a:p>
                      <a:pPr marL="38100" marR="38100" indent="180340" algn="ctr">
                        <a:lnSpc>
                          <a:spcPct val="200000"/>
                        </a:lnSpc>
                        <a:spcBef>
                          <a:spcPts val="600"/>
                        </a:spcBef>
                        <a:spcAft>
                          <a:spcPts val="600"/>
                        </a:spcAft>
                      </a:pPr>
                      <a:r>
                        <a:rPr lang="es-MX" sz="1600">
                          <a:effectLst/>
                        </a:rPr>
                        <a:t>100,0</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a:txBody>
                    <a:bodyPr/>
                    <a:lstStyle/>
                    <a:p>
                      <a:pPr marL="38100" marR="38100" indent="180340" algn="ctr">
                        <a:lnSpc>
                          <a:spcPct val="200000"/>
                        </a:lnSpc>
                        <a:spcBef>
                          <a:spcPts val="600"/>
                        </a:spcBef>
                        <a:spcAft>
                          <a:spcPts val="600"/>
                        </a:spcAft>
                      </a:pPr>
                      <a:r>
                        <a:rPr lang="es-MX" sz="1600">
                          <a:effectLst/>
                        </a:rPr>
                        <a:t>79</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tc>
                  <a:txBody>
                    <a:bodyPr/>
                    <a:lstStyle/>
                    <a:p>
                      <a:pPr marL="38100" marR="38100" indent="180340" algn="ctr">
                        <a:lnSpc>
                          <a:spcPct val="200000"/>
                        </a:lnSpc>
                        <a:spcBef>
                          <a:spcPts val="600"/>
                        </a:spcBef>
                        <a:spcAft>
                          <a:spcPts val="600"/>
                        </a:spcAft>
                      </a:pPr>
                      <a:r>
                        <a:rPr lang="es-MX" sz="1600" dirty="0">
                          <a:effectLst/>
                        </a:rPr>
                        <a:t>100,0</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2903" marR="52903" marT="0" marB="0"/>
                </a:tc>
                <a:extLst>
                  <a:ext uri="{0D108BD9-81ED-4DB2-BD59-A6C34878D82A}">
                    <a16:rowId xmlns:a16="http://schemas.microsoft.com/office/drawing/2014/main" val="3351340536"/>
                  </a:ext>
                </a:extLst>
              </a:tr>
            </a:tbl>
          </a:graphicData>
        </a:graphic>
      </p:graphicFrame>
      <p:sp>
        <p:nvSpPr>
          <p:cNvPr id="12" name="CuadroTexto 11">
            <a:extLst>
              <a:ext uri="{FF2B5EF4-FFF2-40B4-BE49-F238E27FC236}">
                <a16:creationId xmlns:a16="http://schemas.microsoft.com/office/drawing/2014/main" id="{F221DD9A-AF67-4FE5-87ED-B70595217F44}"/>
              </a:ext>
            </a:extLst>
          </p:cNvPr>
          <p:cNvSpPr txBox="1"/>
          <p:nvPr/>
        </p:nvSpPr>
        <p:spPr>
          <a:xfrm>
            <a:off x="5577562" y="4546973"/>
            <a:ext cx="4702449" cy="1569660"/>
          </a:xfrm>
          <a:prstGeom prst="rect">
            <a:avLst/>
          </a:prstGeom>
          <a:noFill/>
        </p:spPr>
        <p:txBody>
          <a:bodyPr wrap="square">
            <a:spAutoFit/>
          </a:bodyPr>
          <a:lstStyle/>
          <a:p>
            <a:r>
              <a:rPr lang="es-MX" sz="2400" dirty="0">
                <a:latin typeface="Times New Roman" panose="02020603050405020304" pitchFamily="18" charset="0"/>
                <a:ea typeface="Cambria" panose="02040503050406030204" pitchFamily="18" charset="0"/>
              </a:rPr>
              <a:t>E</a:t>
            </a:r>
            <a:r>
              <a:rPr lang="es-MX" sz="2400" dirty="0">
                <a:effectLst/>
                <a:latin typeface="Times New Roman" panose="02020603050405020304" pitchFamily="18" charset="0"/>
                <a:ea typeface="Cambria" panose="02040503050406030204" pitchFamily="18" charset="0"/>
              </a:rPr>
              <a:t>l nivel de significancia es inferior a α = 0,05 (0,00 &lt; 0,05), se infiere diferencia significativa entre los datos. </a:t>
            </a:r>
            <a:endParaRPr lang="es-CO" sz="2400" dirty="0"/>
          </a:p>
        </p:txBody>
      </p:sp>
    </p:spTree>
    <p:custDataLst>
      <p:tags r:id="rId1"/>
    </p:custDataLst>
    <p:extLst>
      <p:ext uri="{BB962C8B-B14F-4D97-AF65-F5344CB8AC3E}">
        <p14:creationId xmlns:p14="http://schemas.microsoft.com/office/powerpoint/2010/main" val="309241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6" name="Imagen 5"/>
          <p:cNvPicPr>
            <a:picLocks noChangeAspect="1"/>
          </p:cNvPicPr>
          <p:nvPr/>
        </p:nvPicPr>
        <p:blipFill>
          <a:blip r:embed="rId5"/>
          <a:stretch>
            <a:fillRect/>
          </a:stretch>
        </p:blipFill>
        <p:spPr>
          <a:xfrm>
            <a:off x="10738259" y="5150610"/>
            <a:ext cx="972148" cy="972148"/>
          </a:xfrm>
          <a:prstGeom prst="ellipse">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296830"/>
            <a:ext cx="2232248" cy="2232248"/>
          </a:xfrm>
          <a:prstGeom prst="rect">
            <a:avLst/>
          </a:prstGeom>
        </p:spPr>
      </p:pic>
      <p:graphicFrame>
        <p:nvGraphicFramePr>
          <p:cNvPr id="7" name="Tabla 6">
            <a:extLst>
              <a:ext uri="{FF2B5EF4-FFF2-40B4-BE49-F238E27FC236}">
                <a16:creationId xmlns:a16="http://schemas.microsoft.com/office/drawing/2014/main" id="{3238E287-7ED4-4ECB-A6F0-3833F0D02DF5}"/>
              </a:ext>
            </a:extLst>
          </p:cNvPr>
          <p:cNvGraphicFramePr>
            <a:graphicFrameLocks noGrp="1"/>
          </p:cNvGraphicFramePr>
          <p:nvPr>
            <p:extLst>
              <p:ext uri="{D42A27DB-BD31-4B8C-83A1-F6EECF244321}">
                <p14:modId xmlns:p14="http://schemas.microsoft.com/office/powerpoint/2010/main" val="2811580192"/>
              </p:ext>
            </p:extLst>
          </p:nvPr>
        </p:nvGraphicFramePr>
        <p:xfrm>
          <a:off x="478418" y="520475"/>
          <a:ext cx="4031819" cy="3556597"/>
        </p:xfrm>
        <a:graphic>
          <a:graphicData uri="http://schemas.openxmlformats.org/drawingml/2006/table">
            <a:tbl>
              <a:tblPr>
                <a:tableStyleId>{5C22544A-7EE6-4342-B048-85BDC9FD1C3A}</a:tableStyleId>
              </a:tblPr>
              <a:tblGrid>
                <a:gridCol w="144845">
                  <a:extLst>
                    <a:ext uri="{9D8B030D-6E8A-4147-A177-3AD203B41FA5}">
                      <a16:colId xmlns:a16="http://schemas.microsoft.com/office/drawing/2014/main" val="226957167"/>
                    </a:ext>
                  </a:extLst>
                </a:gridCol>
                <a:gridCol w="894328">
                  <a:extLst>
                    <a:ext uri="{9D8B030D-6E8A-4147-A177-3AD203B41FA5}">
                      <a16:colId xmlns:a16="http://schemas.microsoft.com/office/drawing/2014/main" val="2839375376"/>
                    </a:ext>
                  </a:extLst>
                </a:gridCol>
                <a:gridCol w="613876">
                  <a:extLst>
                    <a:ext uri="{9D8B030D-6E8A-4147-A177-3AD203B41FA5}">
                      <a16:colId xmlns:a16="http://schemas.microsoft.com/office/drawing/2014/main" val="688170042"/>
                    </a:ext>
                  </a:extLst>
                </a:gridCol>
                <a:gridCol w="920815">
                  <a:extLst>
                    <a:ext uri="{9D8B030D-6E8A-4147-A177-3AD203B41FA5}">
                      <a16:colId xmlns:a16="http://schemas.microsoft.com/office/drawing/2014/main" val="479644532"/>
                    </a:ext>
                  </a:extLst>
                </a:gridCol>
                <a:gridCol w="613876">
                  <a:extLst>
                    <a:ext uri="{9D8B030D-6E8A-4147-A177-3AD203B41FA5}">
                      <a16:colId xmlns:a16="http://schemas.microsoft.com/office/drawing/2014/main" val="1107461487"/>
                    </a:ext>
                  </a:extLst>
                </a:gridCol>
                <a:gridCol w="844079">
                  <a:extLst>
                    <a:ext uri="{9D8B030D-6E8A-4147-A177-3AD203B41FA5}">
                      <a16:colId xmlns:a16="http://schemas.microsoft.com/office/drawing/2014/main" val="2973696807"/>
                    </a:ext>
                  </a:extLst>
                </a:gridCol>
              </a:tblGrid>
              <a:tr h="508892">
                <a:tc rowSpan="2" gridSpan="2">
                  <a:txBody>
                    <a:bodyPr/>
                    <a:lstStyle/>
                    <a:p>
                      <a:pPr indent="180340" algn="ctr">
                        <a:lnSpc>
                          <a:spcPct val="100000"/>
                        </a:lnSpc>
                        <a:spcBef>
                          <a:spcPts val="600"/>
                        </a:spcBef>
                        <a:spcAft>
                          <a:spcPts val="600"/>
                        </a:spcAft>
                      </a:pPr>
                      <a:endParaRPr lang="es-MX" sz="1600" b="1" kern="1200" dirty="0">
                        <a:solidFill>
                          <a:schemeClr val="dk1"/>
                        </a:solidFill>
                        <a:effectLst/>
                        <a:latin typeface="+mn-lt"/>
                        <a:ea typeface="+mn-ea"/>
                        <a:cs typeface="+mn-cs"/>
                      </a:endParaRPr>
                    </a:p>
                    <a:p>
                      <a:pPr indent="180340" algn="ctr">
                        <a:lnSpc>
                          <a:spcPct val="100000"/>
                        </a:lnSpc>
                        <a:spcBef>
                          <a:spcPts val="600"/>
                        </a:spcBef>
                        <a:spcAft>
                          <a:spcPts val="600"/>
                        </a:spcAft>
                      </a:pPr>
                      <a:r>
                        <a:rPr lang="es-MX" sz="1600" b="1" kern="1200" dirty="0">
                          <a:solidFill>
                            <a:schemeClr val="dk1"/>
                          </a:solidFill>
                          <a:effectLst/>
                          <a:latin typeface="+mn-lt"/>
                          <a:ea typeface="+mn-ea"/>
                          <a:cs typeface="+mn-cs"/>
                        </a:rPr>
                        <a:t>¿Has participado en un foro académico? </a:t>
                      </a:r>
                      <a:r>
                        <a:rPr lang="es-MX" sz="1600" b="1" dirty="0">
                          <a:effectLst/>
                        </a:rPr>
                        <a:t> </a:t>
                      </a:r>
                      <a:endParaRPr lang="es-CO" sz="1600" b="1"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rowSpan="2" hMerge="1">
                  <a:txBody>
                    <a:bodyPr/>
                    <a:lstStyle/>
                    <a:p>
                      <a:endParaRPr lang="es-CO"/>
                    </a:p>
                  </a:txBody>
                  <a:tcPr/>
                </a:tc>
                <a:tc gridSpan="2">
                  <a:txBody>
                    <a:bodyPr/>
                    <a:lstStyle/>
                    <a:p>
                      <a:pPr marL="38100" marR="38100" indent="180340" algn="ctr">
                        <a:lnSpc>
                          <a:spcPct val="200000"/>
                        </a:lnSpc>
                        <a:spcBef>
                          <a:spcPts val="600"/>
                        </a:spcBef>
                        <a:spcAft>
                          <a:spcPts val="600"/>
                        </a:spcAft>
                      </a:pPr>
                      <a:r>
                        <a:rPr lang="es-MX" sz="1600" dirty="0">
                          <a:effectLst/>
                        </a:rPr>
                        <a:t>Preprueba</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hMerge="1">
                  <a:txBody>
                    <a:bodyPr/>
                    <a:lstStyle/>
                    <a:p>
                      <a:endParaRPr lang="es-CO"/>
                    </a:p>
                  </a:txBody>
                  <a:tcPr/>
                </a:tc>
                <a:tc gridSpan="2">
                  <a:txBody>
                    <a:bodyPr/>
                    <a:lstStyle/>
                    <a:p>
                      <a:pPr marL="38100" marR="38100" indent="180340" algn="ctr">
                        <a:lnSpc>
                          <a:spcPct val="200000"/>
                        </a:lnSpc>
                        <a:spcBef>
                          <a:spcPts val="600"/>
                        </a:spcBef>
                        <a:spcAft>
                          <a:spcPts val="600"/>
                        </a:spcAft>
                      </a:pPr>
                      <a:r>
                        <a:rPr lang="es-MX" sz="1600">
                          <a:effectLst/>
                        </a:rPr>
                        <a:t>Posprueba</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hMerge="1">
                  <a:txBody>
                    <a:bodyPr/>
                    <a:lstStyle/>
                    <a:p>
                      <a:endParaRPr lang="es-CO"/>
                    </a:p>
                  </a:txBody>
                  <a:tcPr/>
                </a:tc>
                <a:extLst>
                  <a:ext uri="{0D108BD9-81ED-4DB2-BD59-A6C34878D82A}">
                    <a16:rowId xmlns:a16="http://schemas.microsoft.com/office/drawing/2014/main" val="919591956"/>
                  </a:ext>
                </a:extLst>
              </a:tr>
              <a:tr h="1521029">
                <a:tc gridSpan="2" vMerge="1">
                  <a:txBody>
                    <a:bodyPr/>
                    <a:lstStyle/>
                    <a:p>
                      <a:pPr indent="180340" algn="ctr">
                        <a:lnSpc>
                          <a:spcPct val="200000"/>
                        </a:lnSpc>
                        <a:spcBef>
                          <a:spcPts val="600"/>
                        </a:spcBef>
                        <a:spcAft>
                          <a:spcPts val="600"/>
                        </a:spcAft>
                      </a:pPr>
                      <a:endParaRPr lang="es-CO" sz="20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hMerge="1" vMerge="1">
                  <a:txBody>
                    <a:bodyPr/>
                    <a:lstStyle/>
                    <a:p>
                      <a:endParaRPr lang="es-CO"/>
                    </a:p>
                  </a:txBody>
                  <a:tcPr/>
                </a:tc>
                <a:tc>
                  <a:txBody>
                    <a:bodyPr/>
                    <a:lstStyle/>
                    <a:p>
                      <a:pPr marL="38100" marR="38100" indent="180340" algn="ctr">
                        <a:lnSpc>
                          <a:spcPct val="2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CO" sz="1600" dirty="0">
                          <a:effectLst/>
                          <a:latin typeface="Times New Roman" panose="02020603050405020304" pitchFamily="18" charset="0"/>
                          <a:ea typeface="Cambria" panose="02040503050406030204" pitchFamily="18" charset="0"/>
                          <a:cs typeface="Times New Roman" panose="02020603050405020304" pitchFamily="18" charset="0"/>
                        </a:rPr>
                        <a:t>%</a:t>
                      </a:r>
                    </a:p>
                  </a:txBody>
                  <a:tcPr marL="47481" marR="47481" marT="0" marB="0"/>
                </a:tc>
                <a:extLst>
                  <a:ext uri="{0D108BD9-81ED-4DB2-BD59-A6C34878D82A}">
                    <a16:rowId xmlns:a16="http://schemas.microsoft.com/office/drawing/2014/main" val="2756561400"/>
                  </a:ext>
                </a:extLst>
              </a:tr>
              <a:tr h="508892">
                <a:tc rowSpan="3">
                  <a:txBody>
                    <a:bodyPr/>
                    <a:lstStyle/>
                    <a:p>
                      <a:pPr marL="38100" marR="38100" indent="180340" algn="l">
                        <a:lnSpc>
                          <a:spcPct val="200000"/>
                        </a:lnSpc>
                        <a:spcBef>
                          <a:spcPts val="600"/>
                        </a:spcBef>
                        <a:spcAft>
                          <a:spcPts val="600"/>
                        </a:spcAft>
                      </a:pPr>
                      <a:r>
                        <a:rPr lang="es-MX" sz="1600">
                          <a:effectLst/>
                        </a:rPr>
                        <a:t> </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dirty="0">
                          <a:effectLst/>
                        </a:rPr>
                        <a:t>No</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dirty="0">
                          <a:effectLst/>
                        </a:rPr>
                        <a:t>68</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dirty="0">
                          <a:effectLst/>
                        </a:rPr>
                        <a:t>86,08</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a:effectLst/>
                        </a:rPr>
                        <a:t>10</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a:effectLst/>
                        </a:rPr>
                        <a:t>13</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extLst>
                  <a:ext uri="{0D108BD9-81ED-4DB2-BD59-A6C34878D82A}">
                    <a16:rowId xmlns:a16="http://schemas.microsoft.com/office/drawing/2014/main" val="3610736190"/>
                  </a:ext>
                </a:extLst>
              </a:tr>
              <a:tr h="508892">
                <a:tc vMerge="1">
                  <a:txBody>
                    <a:bodyPr/>
                    <a:lstStyle/>
                    <a:p>
                      <a:endParaRPr lang="es-CO"/>
                    </a:p>
                  </a:txBody>
                  <a:tcPr/>
                </a:tc>
                <a:tc>
                  <a:txBody>
                    <a:bodyPr/>
                    <a:lstStyle/>
                    <a:p>
                      <a:pPr marL="38100" marR="38100" indent="180340" algn="ctr">
                        <a:lnSpc>
                          <a:spcPct val="200000"/>
                        </a:lnSpc>
                        <a:spcBef>
                          <a:spcPts val="600"/>
                        </a:spcBef>
                        <a:spcAft>
                          <a:spcPts val="600"/>
                        </a:spcAft>
                      </a:pPr>
                      <a:r>
                        <a:rPr lang="es-MX" sz="1800" dirty="0">
                          <a:effectLst/>
                        </a:rPr>
                        <a:t>Si</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dirty="0">
                          <a:effectLst/>
                        </a:rPr>
                        <a:t>11</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dirty="0">
                          <a:effectLst/>
                        </a:rPr>
                        <a:t>13,92</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dirty="0">
                          <a:effectLst/>
                        </a:rPr>
                        <a:t>69</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dirty="0">
                          <a:effectLst/>
                        </a:rPr>
                        <a:t>87</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extLst>
                  <a:ext uri="{0D108BD9-81ED-4DB2-BD59-A6C34878D82A}">
                    <a16:rowId xmlns:a16="http://schemas.microsoft.com/office/drawing/2014/main" val="413286762"/>
                  </a:ext>
                </a:extLst>
              </a:tr>
              <a:tr h="508892">
                <a:tc vMerge="1">
                  <a:txBody>
                    <a:bodyPr/>
                    <a:lstStyle/>
                    <a:p>
                      <a:endParaRPr lang="es-CO"/>
                    </a:p>
                  </a:txBody>
                  <a:tcPr/>
                </a:tc>
                <a:tc>
                  <a:txBody>
                    <a:bodyPr/>
                    <a:lstStyle/>
                    <a:p>
                      <a:pPr marL="38100" marR="38100" indent="180340" algn="ctr">
                        <a:lnSpc>
                          <a:spcPct val="200000"/>
                        </a:lnSpc>
                        <a:spcBef>
                          <a:spcPts val="600"/>
                        </a:spcBef>
                        <a:spcAft>
                          <a:spcPts val="600"/>
                        </a:spcAft>
                      </a:pPr>
                      <a:r>
                        <a:rPr lang="es-MX" sz="1600">
                          <a:effectLst/>
                        </a:rPr>
                        <a:t>Total</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dirty="0">
                          <a:effectLst/>
                        </a:rPr>
                        <a:t>79</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a:effectLst/>
                        </a:rPr>
                        <a:t>100,0</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a:effectLst/>
                        </a:rPr>
                        <a:t>79</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dirty="0">
                          <a:effectLst/>
                        </a:rPr>
                        <a:t>100,0</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extLst>
                  <a:ext uri="{0D108BD9-81ED-4DB2-BD59-A6C34878D82A}">
                    <a16:rowId xmlns:a16="http://schemas.microsoft.com/office/drawing/2014/main" val="472316586"/>
                  </a:ext>
                </a:extLst>
              </a:tr>
            </a:tbl>
          </a:graphicData>
        </a:graphic>
      </p:graphicFrame>
      <p:sp>
        <p:nvSpPr>
          <p:cNvPr id="10" name="CuadroTexto 9">
            <a:extLst>
              <a:ext uri="{FF2B5EF4-FFF2-40B4-BE49-F238E27FC236}">
                <a16:creationId xmlns:a16="http://schemas.microsoft.com/office/drawing/2014/main" id="{2651290A-E28D-459F-A863-56C144EECCC0}"/>
              </a:ext>
            </a:extLst>
          </p:cNvPr>
          <p:cNvSpPr txBox="1"/>
          <p:nvPr/>
        </p:nvSpPr>
        <p:spPr>
          <a:xfrm>
            <a:off x="765820" y="4488890"/>
            <a:ext cx="3576373" cy="1323439"/>
          </a:xfrm>
          <a:prstGeom prst="rect">
            <a:avLst/>
          </a:prstGeom>
          <a:noFill/>
        </p:spPr>
        <p:txBody>
          <a:bodyPr wrap="square">
            <a:spAutoFit/>
          </a:bodyPr>
          <a:lstStyle/>
          <a:p>
            <a:r>
              <a:rPr lang="es-MX" sz="2000" dirty="0">
                <a:latin typeface="Times New Roman" panose="02020603050405020304" pitchFamily="18" charset="0"/>
                <a:ea typeface="Cambria" panose="02040503050406030204" pitchFamily="18" charset="0"/>
              </a:rPr>
              <a:t>E</a:t>
            </a:r>
            <a:r>
              <a:rPr lang="es-MX" sz="2000" dirty="0">
                <a:effectLst/>
                <a:latin typeface="Times New Roman" panose="02020603050405020304" pitchFamily="18" charset="0"/>
                <a:ea typeface="Cambria" panose="02040503050406030204" pitchFamily="18" charset="0"/>
              </a:rPr>
              <a:t>l nivel de significancia es inferior a α = 0,05 (0,00 &lt; 0,05), se infiere diferencia significativa entre este ítem.</a:t>
            </a:r>
            <a:endParaRPr lang="es-CO" sz="2000" dirty="0"/>
          </a:p>
        </p:txBody>
      </p:sp>
      <p:graphicFrame>
        <p:nvGraphicFramePr>
          <p:cNvPr id="11" name="Tabla 10">
            <a:extLst>
              <a:ext uri="{FF2B5EF4-FFF2-40B4-BE49-F238E27FC236}">
                <a16:creationId xmlns:a16="http://schemas.microsoft.com/office/drawing/2014/main" id="{969AAC3B-8AC6-4F5B-B510-D7E340AEBC9F}"/>
              </a:ext>
            </a:extLst>
          </p:cNvPr>
          <p:cNvGraphicFramePr>
            <a:graphicFrameLocks noGrp="1"/>
          </p:cNvGraphicFramePr>
          <p:nvPr>
            <p:extLst>
              <p:ext uri="{D42A27DB-BD31-4B8C-83A1-F6EECF244321}">
                <p14:modId xmlns:p14="http://schemas.microsoft.com/office/powerpoint/2010/main" val="3709352237"/>
              </p:ext>
            </p:extLst>
          </p:nvPr>
        </p:nvGraphicFramePr>
        <p:xfrm>
          <a:off x="4729162" y="771525"/>
          <a:ext cx="5253682" cy="3541325"/>
        </p:xfrm>
        <a:graphic>
          <a:graphicData uri="http://schemas.openxmlformats.org/drawingml/2006/table">
            <a:tbl>
              <a:tblPr>
                <a:tableStyleId>{5C22544A-7EE6-4342-B048-85BDC9FD1C3A}</a:tableStyleId>
              </a:tblPr>
              <a:tblGrid>
                <a:gridCol w="154370">
                  <a:extLst>
                    <a:ext uri="{9D8B030D-6E8A-4147-A177-3AD203B41FA5}">
                      <a16:colId xmlns:a16="http://schemas.microsoft.com/office/drawing/2014/main" val="2797213669"/>
                    </a:ext>
                  </a:extLst>
                </a:gridCol>
                <a:gridCol w="1894214">
                  <a:extLst>
                    <a:ext uri="{9D8B030D-6E8A-4147-A177-3AD203B41FA5}">
                      <a16:colId xmlns:a16="http://schemas.microsoft.com/office/drawing/2014/main" val="3525773029"/>
                    </a:ext>
                  </a:extLst>
                </a:gridCol>
                <a:gridCol w="712243">
                  <a:extLst>
                    <a:ext uri="{9D8B030D-6E8A-4147-A177-3AD203B41FA5}">
                      <a16:colId xmlns:a16="http://schemas.microsoft.com/office/drawing/2014/main" val="2920766963"/>
                    </a:ext>
                  </a:extLst>
                </a:gridCol>
                <a:gridCol w="940161">
                  <a:extLst>
                    <a:ext uri="{9D8B030D-6E8A-4147-A177-3AD203B41FA5}">
                      <a16:colId xmlns:a16="http://schemas.microsoft.com/office/drawing/2014/main" val="3537353807"/>
                    </a:ext>
                  </a:extLst>
                </a:gridCol>
                <a:gridCol w="678750">
                  <a:extLst>
                    <a:ext uri="{9D8B030D-6E8A-4147-A177-3AD203B41FA5}">
                      <a16:colId xmlns:a16="http://schemas.microsoft.com/office/drawing/2014/main" val="2449820896"/>
                    </a:ext>
                  </a:extLst>
                </a:gridCol>
                <a:gridCol w="873944">
                  <a:extLst>
                    <a:ext uri="{9D8B030D-6E8A-4147-A177-3AD203B41FA5}">
                      <a16:colId xmlns:a16="http://schemas.microsoft.com/office/drawing/2014/main" val="2138746816"/>
                    </a:ext>
                  </a:extLst>
                </a:gridCol>
              </a:tblGrid>
              <a:tr h="455545">
                <a:tc rowSpan="2" gridSpan="2">
                  <a:txBody>
                    <a:bodyPr/>
                    <a:lstStyle/>
                    <a:p>
                      <a:pPr indent="180340" algn="ctr">
                        <a:lnSpc>
                          <a:spcPct val="100000"/>
                        </a:lnSpc>
                        <a:spcBef>
                          <a:spcPts val="600"/>
                        </a:spcBef>
                        <a:spcAft>
                          <a:spcPts val="600"/>
                        </a:spcAft>
                      </a:pPr>
                      <a:r>
                        <a:rPr lang="es-MX" sz="1600" b="1" kern="1200" dirty="0">
                          <a:solidFill>
                            <a:schemeClr val="dk1"/>
                          </a:solidFill>
                          <a:effectLst/>
                          <a:latin typeface="+mn-lt"/>
                          <a:ea typeface="+mn-ea"/>
                          <a:cs typeface="+mn-cs"/>
                        </a:rPr>
                        <a:t>¿Difundes información en el canal de comunicación del foro académico? </a:t>
                      </a:r>
                      <a:endParaRPr lang="es-CO" sz="1600" b="1"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rowSpan="2" hMerge="1">
                  <a:txBody>
                    <a:bodyPr/>
                    <a:lstStyle/>
                    <a:p>
                      <a:endParaRPr lang="es-CO"/>
                    </a:p>
                  </a:txBody>
                  <a:tcPr/>
                </a:tc>
                <a:tc gridSpan="2">
                  <a:txBody>
                    <a:bodyPr/>
                    <a:lstStyle/>
                    <a:p>
                      <a:pPr marL="38100" marR="38100" indent="180340" algn="ctr">
                        <a:lnSpc>
                          <a:spcPct val="200000"/>
                        </a:lnSpc>
                        <a:spcBef>
                          <a:spcPts val="600"/>
                        </a:spcBef>
                        <a:spcAft>
                          <a:spcPts val="600"/>
                        </a:spcAft>
                      </a:pPr>
                      <a:r>
                        <a:rPr lang="es-MX" sz="1600" dirty="0">
                          <a:effectLst/>
                        </a:rPr>
                        <a:t>Preprueba</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hMerge="1">
                  <a:txBody>
                    <a:bodyPr/>
                    <a:lstStyle/>
                    <a:p>
                      <a:endParaRPr lang="es-CO"/>
                    </a:p>
                  </a:txBody>
                  <a:tcPr/>
                </a:tc>
                <a:tc gridSpan="2">
                  <a:txBody>
                    <a:bodyPr/>
                    <a:lstStyle/>
                    <a:p>
                      <a:pPr marL="38100" marR="38100" indent="180340" algn="ctr">
                        <a:lnSpc>
                          <a:spcPct val="200000"/>
                        </a:lnSpc>
                        <a:spcBef>
                          <a:spcPts val="600"/>
                        </a:spcBef>
                        <a:spcAft>
                          <a:spcPts val="600"/>
                        </a:spcAft>
                      </a:pPr>
                      <a:r>
                        <a:rPr lang="es-MX" sz="1600" dirty="0">
                          <a:effectLst/>
                        </a:rPr>
                        <a:t>Posprueba</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hMerge="1">
                  <a:txBody>
                    <a:bodyPr/>
                    <a:lstStyle/>
                    <a:p>
                      <a:endParaRPr lang="es-CO"/>
                    </a:p>
                  </a:txBody>
                  <a:tcPr/>
                </a:tc>
                <a:extLst>
                  <a:ext uri="{0D108BD9-81ED-4DB2-BD59-A6C34878D82A}">
                    <a16:rowId xmlns:a16="http://schemas.microsoft.com/office/drawing/2014/main" val="3188425551"/>
                  </a:ext>
                </a:extLst>
              </a:tr>
              <a:tr h="569433">
                <a:tc gridSpan="2" vMerge="1">
                  <a:txBody>
                    <a:bodyPr/>
                    <a:lstStyle/>
                    <a:p>
                      <a:pPr indent="180340" algn="ctr">
                        <a:lnSpc>
                          <a:spcPct val="200000"/>
                        </a:lnSpc>
                        <a:spcBef>
                          <a:spcPts val="600"/>
                        </a:spcBef>
                        <a:spcAft>
                          <a:spcPts val="600"/>
                        </a:spcAft>
                      </a:pPr>
                      <a:endParaRPr lang="es-CO" sz="20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tc>
                <a:tc hMerge="1" vMerge="1">
                  <a:txBody>
                    <a:bodyPr/>
                    <a:lstStyle/>
                    <a:p>
                      <a:endParaRPr lang="es-CO"/>
                    </a:p>
                  </a:txBody>
                  <a:tcPr/>
                </a:tc>
                <a:tc>
                  <a:txBody>
                    <a:bodyPr/>
                    <a:lstStyle/>
                    <a:p>
                      <a:pPr marL="38100" marR="38100" indent="180340" algn="ctr">
                        <a:lnSpc>
                          <a:spcPct val="2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extLst>
                  <a:ext uri="{0D108BD9-81ED-4DB2-BD59-A6C34878D82A}">
                    <a16:rowId xmlns:a16="http://schemas.microsoft.com/office/drawing/2014/main" val="1380633966"/>
                  </a:ext>
                </a:extLst>
              </a:tr>
              <a:tr h="455545">
                <a:tc rowSpan="5">
                  <a:txBody>
                    <a:bodyPr/>
                    <a:lstStyle/>
                    <a:p>
                      <a:pPr marL="38100" marR="38100" indent="180340" algn="l">
                        <a:lnSpc>
                          <a:spcPct val="200000"/>
                        </a:lnSpc>
                        <a:spcBef>
                          <a:spcPts val="600"/>
                        </a:spcBef>
                        <a:spcAft>
                          <a:spcPts val="600"/>
                        </a:spcAft>
                      </a:pPr>
                      <a:r>
                        <a:rPr lang="es-MX" sz="1600" dirty="0">
                          <a:effectLst/>
                        </a:rPr>
                        <a:t> </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a:effectLst/>
                        </a:rPr>
                        <a:t>Nunca</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a:effectLst/>
                        </a:rPr>
                        <a:t>60</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a:effectLst/>
                        </a:rPr>
                        <a:t>75,95</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a:effectLst/>
                        </a:rPr>
                        <a:t>13</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a:effectLst/>
                        </a:rPr>
                        <a:t>16,46</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extLst>
                  <a:ext uri="{0D108BD9-81ED-4DB2-BD59-A6C34878D82A}">
                    <a16:rowId xmlns:a16="http://schemas.microsoft.com/office/drawing/2014/main" val="372654408"/>
                  </a:ext>
                </a:extLst>
              </a:tr>
              <a:tr h="0">
                <a:tc vMerge="1">
                  <a:txBody>
                    <a:bodyPr/>
                    <a:lstStyle/>
                    <a:p>
                      <a:endParaRPr lang="es-CO"/>
                    </a:p>
                  </a:txBody>
                  <a:tcPr/>
                </a:tc>
                <a:tc>
                  <a:txBody>
                    <a:bodyPr/>
                    <a:lstStyle/>
                    <a:p>
                      <a:pPr marL="38100" marR="38100" indent="180340" algn="ctr">
                        <a:lnSpc>
                          <a:spcPct val="200000"/>
                        </a:lnSpc>
                        <a:spcBef>
                          <a:spcPts val="600"/>
                        </a:spcBef>
                        <a:spcAft>
                          <a:spcPts val="600"/>
                        </a:spcAft>
                      </a:pPr>
                      <a:r>
                        <a:rPr lang="es-MX" sz="1600" dirty="0">
                          <a:effectLst/>
                        </a:rPr>
                        <a:t>Casi Nunca</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dirty="0">
                          <a:effectLst/>
                        </a:rPr>
                        <a:t>12</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a:effectLst/>
                        </a:rPr>
                        <a:t>15,19</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a:effectLst/>
                        </a:rPr>
                        <a:t>15</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a:effectLst/>
                        </a:rPr>
                        <a:t>18,99</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extLst>
                  <a:ext uri="{0D108BD9-81ED-4DB2-BD59-A6C34878D82A}">
                    <a16:rowId xmlns:a16="http://schemas.microsoft.com/office/drawing/2014/main" val="2681852316"/>
                  </a:ext>
                </a:extLst>
              </a:tr>
              <a:tr h="348622">
                <a:tc vMerge="1">
                  <a:txBody>
                    <a:bodyPr/>
                    <a:lstStyle/>
                    <a:p>
                      <a:endParaRPr lang="es-CO"/>
                    </a:p>
                  </a:txBody>
                  <a:tcPr/>
                </a:tc>
                <a:tc>
                  <a:txBody>
                    <a:bodyPr/>
                    <a:lstStyle/>
                    <a:p>
                      <a:pPr marL="38100" marR="38100" indent="180340" algn="ctr">
                        <a:lnSpc>
                          <a:spcPct val="200000"/>
                        </a:lnSpc>
                        <a:spcBef>
                          <a:spcPts val="600"/>
                        </a:spcBef>
                        <a:spcAft>
                          <a:spcPts val="600"/>
                        </a:spcAft>
                      </a:pPr>
                      <a:r>
                        <a:rPr lang="es-MX" sz="1600" dirty="0">
                          <a:effectLst/>
                        </a:rPr>
                        <a:t>Ocasionalmente</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dirty="0">
                          <a:effectLst/>
                        </a:rPr>
                        <a:t>5</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dirty="0">
                          <a:effectLst/>
                        </a:rPr>
                        <a:t>63,3</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a:effectLst/>
                        </a:rPr>
                        <a:t>49</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a:effectLst/>
                        </a:rPr>
                        <a:t>62,03</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extLst>
                  <a:ext uri="{0D108BD9-81ED-4DB2-BD59-A6C34878D82A}">
                    <a16:rowId xmlns:a16="http://schemas.microsoft.com/office/drawing/2014/main" val="3809517596"/>
                  </a:ext>
                </a:extLst>
              </a:tr>
              <a:tr h="455545">
                <a:tc vMerge="1">
                  <a:txBody>
                    <a:bodyPr/>
                    <a:lstStyle/>
                    <a:p>
                      <a:endParaRPr lang="es-CO"/>
                    </a:p>
                  </a:txBody>
                  <a:tcPr/>
                </a:tc>
                <a:tc>
                  <a:txBody>
                    <a:bodyPr/>
                    <a:lstStyle/>
                    <a:p>
                      <a:pPr marL="38100" marR="38100" indent="180340" algn="ctr">
                        <a:lnSpc>
                          <a:spcPct val="200000"/>
                        </a:lnSpc>
                        <a:spcBef>
                          <a:spcPts val="600"/>
                        </a:spcBef>
                        <a:spcAft>
                          <a:spcPts val="600"/>
                        </a:spcAft>
                      </a:pPr>
                      <a:r>
                        <a:rPr lang="es-MX" sz="1600" dirty="0">
                          <a:effectLst/>
                        </a:rPr>
                        <a:t>Siempre</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a:effectLst/>
                        </a:rPr>
                        <a:t>2</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dirty="0">
                          <a:effectLst/>
                        </a:rPr>
                        <a:t>2,53</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dirty="0">
                          <a:effectLst/>
                        </a:rPr>
                        <a:t>2</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800" dirty="0">
                          <a:effectLst/>
                        </a:rPr>
                        <a:t>2,53</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extLst>
                  <a:ext uri="{0D108BD9-81ED-4DB2-BD59-A6C34878D82A}">
                    <a16:rowId xmlns:a16="http://schemas.microsoft.com/office/drawing/2014/main" val="3200320333"/>
                  </a:ext>
                </a:extLst>
              </a:tr>
              <a:tr h="455545">
                <a:tc vMerge="1">
                  <a:txBody>
                    <a:bodyPr/>
                    <a:lstStyle/>
                    <a:p>
                      <a:endParaRPr lang="es-CO"/>
                    </a:p>
                  </a:txBody>
                  <a:tcPr/>
                </a:tc>
                <a:tc>
                  <a:txBody>
                    <a:bodyPr/>
                    <a:lstStyle/>
                    <a:p>
                      <a:pPr marL="38100" marR="38100" indent="180340" algn="ctr">
                        <a:lnSpc>
                          <a:spcPct val="200000"/>
                        </a:lnSpc>
                        <a:spcBef>
                          <a:spcPts val="600"/>
                        </a:spcBef>
                        <a:spcAft>
                          <a:spcPts val="600"/>
                        </a:spcAft>
                      </a:pPr>
                      <a:r>
                        <a:rPr lang="es-MX" sz="1600">
                          <a:effectLst/>
                        </a:rPr>
                        <a:t>Total</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a:effectLst/>
                        </a:rPr>
                        <a:t>79</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a:effectLst/>
                        </a:rPr>
                        <a:t>100,0</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a:effectLst/>
                        </a:rPr>
                        <a:t>79</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tc>
                  <a:txBody>
                    <a:bodyPr/>
                    <a:lstStyle/>
                    <a:p>
                      <a:pPr marL="38100" marR="38100" indent="180340" algn="ctr">
                        <a:lnSpc>
                          <a:spcPct val="200000"/>
                        </a:lnSpc>
                        <a:spcBef>
                          <a:spcPts val="600"/>
                        </a:spcBef>
                        <a:spcAft>
                          <a:spcPts val="600"/>
                        </a:spcAft>
                      </a:pPr>
                      <a:r>
                        <a:rPr lang="es-MX" sz="1600" dirty="0">
                          <a:effectLst/>
                        </a:rPr>
                        <a:t>100,0</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47481" marR="47481" marT="0" marB="0"/>
                </a:tc>
                <a:extLst>
                  <a:ext uri="{0D108BD9-81ED-4DB2-BD59-A6C34878D82A}">
                    <a16:rowId xmlns:a16="http://schemas.microsoft.com/office/drawing/2014/main" val="2739712391"/>
                  </a:ext>
                </a:extLst>
              </a:tr>
            </a:tbl>
          </a:graphicData>
        </a:graphic>
      </p:graphicFrame>
      <p:sp>
        <p:nvSpPr>
          <p:cNvPr id="12" name="CuadroTexto 11">
            <a:extLst>
              <a:ext uri="{FF2B5EF4-FFF2-40B4-BE49-F238E27FC236}">
                <a16:creationId xmlns:a16="http://schemas.microsoft.com/office/drawing/2014/main" id="{67F55BF9-0EB6-4E50-9470-4F518D34F4A3}"/>
              </a:ext>
            </a:extLst>
          </p:cNvPr>
          <p:cNvSpPr txBox="1"/>
          <p:nvPr/>
        </p:nvSpPr>
        <p:spPr>
          <a:xfrm>
            <a:off x="5230316" y="4799319"/>
            <a:ext cx="4032448" cy="1323439"/>
          </a:xfrm>
          <a:prstGeom prst="rect">
            <a:avLst/>
          </a:prstGeom>
          <a:noFill/>
        </p:spPr>
        <p:txBody>
          <a:bodyPr wrap="square">
            <a:spAutoFit/>
          </a:bodyPr>
          <a:lstStyle/>
          <a:p>
            <a:r>
              <a:rPr lang="es-MX" sz="2000" dirty="0">
                <a:latin typeface="Times New Roman" panose="02020603050405020304" pitchFamily="18" charset="0"/>
                <a:ea typeface="Cambria" panose="02040503050406030204" pitchFamily="18" charset="0"/>
              </a:rPr>
              <a:t>E</a:t>
            </a:r>
            <a:r>
              <a:rPr lang="es-MX" sz="2000" dirty="0">
                <a:effectLst/>
                <a:latin typeface="Times New Roman" panose="02020603050405020304" pitchFamily="18" charset="0"/>
                <a:ea typeface="Cambria" panose="02040503050406030204" pitchFamily="18" charset="0"/>
              </a:rPr>
              <a:t>l nivel de significancia es inferior a α = 0,05 (0,00 &lt; 0,05), se infiere diferencia significativa entre los datos. </a:t>
            </a:r>
            <a:endParaRPr lang="es-CO" sz="2000" dirty="0"/>
          </a:p>
        </p:txBody>
      </p:sp>
    </p:spTree>
    <p:custDataLst>
      <p:tags r:id="rId1"/>
    </p:custDataLst>
    <p:extLst>
      <p:ext uri="{BB962C8B-B14F-4D97-AF65-F5344CB8AC3E}">
        <p14:creationId xmlns:p14="http://schemas.microsoft.com/office/powerpoint/2010/main" val="304574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6" name="Imagen 5"/>
          <p:cNvPicPr>
            <a:picLocks noChangeAspect="1"/>
          </p:cNvPicPr>
          <p:nvPr/>
        </p:nvPicPr>
        <p:blipFill>
          <a:blip r:embed="rId5"/>
          <a:stretch>
            <a:fillRect/>
          </a:stretch>
        </p:blipFill>
        <p:spPr>
          <a:xfrm>
            <a:off x="10738259" y="5150610"/>
            <a:ext cx="972148" cy="972148"/>
          </a:xfrm>
          <a:prstGeom prst="ellipse">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296830"/>
            <a:ext cx="2232248" cy="2232248"/>
          </a:xfrm>
          <a:prstGeom prst="rect">
            <a:avLst/>
          </a:prstGeom>
        </p:spPr>
      </p:pic>
      <p:sp>
        <p:nvSpPr>
          <p:cNvPr id="2" name="CuadroTexto 1"/>
          <p:cNvSpPr txBox="1"/>
          <p:nvPr/>
        </p:nvSpPr>
        <p:spPr>
          <a:xfrm>
            <a:off x="549795" y="403073"/>
            <a:ext cx="9001000" cy="923330"/>
          </a:xfrm>
          <a:prstGeom prst="rect">
            <a:avLst/>
          </a:prstGeom>
          <a:noFill/>
        </p:spPr>
        <p:txBody>
          <a:bodyPr wrap="square" rtlCol="0">
            <a:spAutoFit/>
          </a:bodyPr>
          <a:lstStyle/>
          <a:p>
            <a:pPr algn="just"/>
            <a:r>
              <a:rPr lang="es-MX" b="1" dirty="0">
                <a:latin typeface="Times New Roman" panose="02020603050405020304" pitchFamily="18" charset="0"/>
                <a:ea typeface="Cambria" panose="02040503050406030204" pitchFamily="18" charset="0"/>
              </a:rPr>
              <a:t>Rendimiento académico en la asignatura de Tecnología e informática. </a:t>
            </a:r>
            <a:br>
              <a:rPr lang="es-MX" b="1" dirty="0">
                <a:latin typeface="Times New Roman" panose="02020603050405020304" pitchFamily="18" charset="0"/>
                <a:ea typeface="Cambria" panose="02040503050406030204" pitchFamily="18" charset="0"/>
              </a:rPr>
            </a:br>
            <a:r>
              <a:rPr lang="es-MX" b="1" dirty="0">
                <a:latin typeface="Times New Roman" panose="02020603050405020304" pitchFamily="18" charset="0"/>
                <a:ea typeface="Cambria" panose="02040503050406030204" pitchFamily="18" charset="0"/>
              </a:rPr>
              <a:t>Proceso de interactividad con la intervención de la información digital y el participante. - Pensamiento cognitivo.</a:t>
            </a:r>
            <a:endParaRPr lang="es-CO" dirty="0"/>
          </a:p>
        </p:txBody>
      </p:sp>
      <p:graphicFrame>
        <p:nvGraphicFramePr>
          <p:cNvPr id="13" name="Tabla 12">
            <a:extLst>
              <a:ext uri="{FF2B5EF4-FFF2-40B4-BE49-F238E27FC236}">
                <a16:creationId xmlns:a16="http://schemas.microsoft.com/office/drawing/2014/main" id="{6AF1099F-89A9-4AF1-BEEE-FE226F743A0A}"/>
              </a:ext>
            </a:extLst>
          </p:cNvPr>
          <p:cNvGraphicFramePr>
            <a:graphicFrameLocks noGrp="1"/>
          </p:cNvGraphicFramePr>
          <p:nvPr>
            <p:extLst>
              <p:ext uri="{D42A27DB-BD31-4B8C-83A1-F6EECF244321}">
                <p14:modId xmlns:p14="http://schemas.microsoft.com/office/powerpoint/2010/main" val="265090241"/>
              </p:ext>
            </p:extLst>
          </p:nvPr>
        </p:nvGraphicFramePr>
        <p:xfrm>
          <a:off x="513802" y="1412954"/>
          <a:ext cx="4442948" cy="2794804"/>
        </p:xfrm>
        <a:graphic>
          <a:graphicData uri="http://schemas.openxmlformats.org/drawingml/2006/table">
            <a:tbl>
              <a:tblPr firstRow="1" firstCol="1" bandRow="1">
                <a:tableStyleId>{5C22544A-7EE6-4342-B048-85BDC9FD1C3A}</a:tableStyleId>
              </a:tblPr>
              <a:tblGrid>
                <a:gridCol w="1760413">
                  <a:extLst>
                    <a:ext uri="{9D8B030D-6E8A-4147-A177-3AD203B41FA5}">
                      <a16:colId xmlns:a16="http://schemas.microsoft.com/office/drawing/2014/main" val="1044949104"/>
                    </a:ext>
                  </a:extLst>
                </a:gridCol>
                <a:gridCol w="789616">
                  <a:extLst>
                    <a:ext uri="{9D8B030D-6E8A-4147-A177-3AD203B41FA5}">
                      <a16:colId xmlns:a16="http://schemas.microsoft.com/office/drawing/2014/main" val="2867751009"/>
                    </a:ext>
                  </a:extLst>
                </a:gridCol>
                <a:gridCol w="551651">
                  <a:extLst>
                    <a:ext uri="{9D8B030D-6E8A-4147-A177-3AD203B41FA5}">
                      <a16:colId xmlns:a16="http://schemas.microsoft.com/office/drawing/2014/main" val="2638325584"/>
                    </a:ext>
                  </a:extLst>
                </a:gridCol>
                <a:gridCol w="583449">
                  <a:extLst>
                    <a:ext uri="{9D8B030D-6E8A-4147-A177-3AD203B41FA5}">
                      <a16:colId xmlns:a16="http://schemas.microsoft.com/office/drawing/2014/main" val="2443342679"/>
                    </a:ext>
                  </a:extLst>
                </a:gridCol>
                <a:gridCol w="757819">
                  <a:extLst>
                    <a:ext uri="{9D8B030D-6E8A-4147-A177-3AD203B41FA5}">
                      <a16:colId xmlns:a16="http://schemas.microsoft.com/office/drawing/2014/main" val="3420671491"/>
                    </a:ext>
                  </a:extLst>
                </a:gridCol>
              </a:tblGrid>
              <a:tr h="637342">
                <a:tc rowSpan="2">
                  <a:txBody>
                    <a:bodyPr/>
                    <a:lstStyle/>
                    <a:p>
                      <a:pPr indent="180340" algn="just">
                        <a:lnSpc>
                          <a:spcPct val="100000"/>
                        </a:lnSpc>
                      </a:pPr>
                      <a:r>
                        <a:rPr lang="es-MX" sz="1200" b="1" kern="1200" dirty="0">
                          <a:solidFill>
                            <a:schemeClr val="lt1"/>
                          </a:solidFill>
                          <a:effectLst/>
                          <a:latin typeface="+mn-lt"/>
                          <a:ea typeface="+mn-ea"/>
                          <a:cs typeface="+mn-cs"/>
                        </a:rPr>
                        <a:t>Fórmula escrita correctamente para realizar una división en Excel</a:t>
                      </a:r>
                      <a:endParaRPr lang="es-CO" sz="1300" dirty="0">
                        <a:effectLst/>
                        <a:latin typeface="Calibri" panose="020F0502020204030204" pitchFamily="34" charset="0"/>
                        <a:cs typeface="Times New Roman" panose="02020603050405020304" pitchFamily="18" charset="0"/>
                      </a:endParaRPr>
                    </a:p>
                  </a:txBody>
                  <a:tcPr marL="28636" marR="28636" marT="0" marB="0" anchor="b"/>
                </a:tc>
                <a:tc gridSpan="2">
                  <a:txBody>
                    <a:bodyPr/>
                    <a:lstStyle/>
                    <a:p>
                      <a:pPr indent="180340" algn="ctr">
                        <a:lnSpc>
                          <a:spcPct val="100000"/>
                        </a:lnSpc>
                        <a:spcBef>
                          <a:spcPts val="600"/>
                        </a:spcBef>
                        <a:spcAft>
                          <a:spcPts val="600"/>
                        </a:spcAft>
                      </a:pPr>
                      <a:r>
                        <a:rPr lang="es-MX" sz="1300" dirty="0">
                          <a:effectLst/>
                        </a:rPr>
                        <a:t>Preprueba</a:t>
                      </a:r>
                      <a:endParaRPr lang="es-CO" sz="13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hMerge="1">
                  <a:txBody>
                    <a:bodyPr/>
                    <a:lstStyle/>
                    <a:p>
                      <a:endParaRPr lang="es-CO"/>
                    </a:p>
                  </a:txBody>
                  <a:tcPr/>
                </a:tc>
                <a:tc gridSpan="2">
                  <a:txBody>
                    <a:bodyPr/>
                    <a:lstStyle/>
                    <a:p>
                      <a:pPr indent="180340" algn="ctr">
                        <a:lnSpc>
                          <a:spcPct val="100000"/>
                        </a:lnSpc>
                        <a:spcBef>
                          <a:spcPts val="600"/>
                        </a:spcBef>
                        <a:spcAft>
                          <a:spcPts val="600"/>
                        </a:spcAft>
                      </a:pPr>
                      <a:r>
                        <a:rPr lang="es-MX" sz="1300">
                          <a:effectLst/>
                        </a:rPr>
                        <a:t>Posprueba</a:t>
                      </a:r>
                      <a:endParaRPr lang="es-CO" sz="13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hMerge="1">
                  <a:txBody>
                    <a:bodyPr/>
                    <a:lstStyle/>
                    <a:p>
                      <a:endParaRPr lang="es-CO"/>
                    </a:p>
                  </a:txBody>
                  <a:tcPr/>
                </a:tc>
                <a:extLst>
                  <a:ext uri="{0D108BD9-81ED-4DB2-BD59-A6C34878D82A}">
                    <a16:rowId xmlns:a16="http://schemas.microsoft.com/office/drawing/2014/main" val="3505898983"/>
                  </a:ext>
                </a:extLst>
              </a:tr>
              <a:tr h="549832">
                <a:tc vMerge="1">
                  <a:txBody>
                    <a:bodyPr/>
                    <a:lstStyle/>
                    <a:p>
                      <a:pPr indent="180340" algn="just">
                        <a:lnSpc>
                          <a:spcPct val="200000"/>
                        </a:lnSpc>
                      </a:pPr>
                      <a:endParaRPr lang="es-CO"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00000"/>
                        </a:lnSpc>
                        <a:spcBef>
                          <a:spcPts val="600"/>
                        </a:spcBef>
                        <a:spcAft>
                          <a:spcPts val="600"/>
                        </a:spcAft>
                      </a:pPr>
                      <a:r>
                        <a:rPr lang="es-MX" sz="1300" dirty="0">
                          <a:effectLst/>
                        </a:rPr>
                        <a:t>F</a:t>
                      </a:r>
                      <a:endParaRPr lang="es-CO" sz="13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l">
                        <a:lnSpc>
                          <a:spcPct val="100000"/>
                        </a:lnSpc>
                        <a:spcBef>
                          <a:spcPts val="600"/>
                        </a:spcBef>
                        <a:spcAft>
                          <a:spcPts val="600"/>
                        </a:spcAft>
                      </a:pPr>
                      <a:r>
                        <a:rPr lang="es-MX" sz="1300" dirty="0">
                          <a:effectLst/>
                        </a:rPr>
                        <a:t>%</a:t>
                      </a:r>
                      <a:endParaRPr lang="es-CO" sz="13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l">
                        <a:lnSpc>
                          <a:spcPct val="100000"/>
                        </a:lnSpc>
                        <a:spcBef>
                          <a:spcPts val="600"/>
                        </a:spcBef>
                        <a:spcAft>
                          <a:spcPts val="600"/>
                        </a:spcAft>
                      </a:pPr>
                      <a:r>
                        <a:rPr lang="es-MX" sz="1300" dirty="0">
                          <a:effectLst/>
                        </a:rPr>
                        <a:t>F</a:t>
                      </a:r>
                      <a:endParaRPr lang="es-CO" sz="13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l">
                        <a:lnSpc>
                          <a:spcPct val="100000"/>
                        </a:lnSpc>
                        <a:spcBef>
                          <a:spcPts val="600"/>
                        </a:spcBef>
                        <a:spcAft>
                          <a:spcPts val="600"/>
                        </a:spcAft>
                      </a:pPr>
                      <a:r>
                        <a:rPr lang="es-MX" sz="1300" dirty="0">
                          <a:effectLst/>
                        </a:rPr>
                        <a:t>%</a:t>
                      </a:r>
                      <a:endParaRPr lang="es-CO" sz="13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extLst>
                  <a:ext uri="{0D108BD9-81ED-4DB2-BD59-A6C34878D82A}">
                    <a16:rowId xmlns:a16="http://schemas.microsoft.com/office/drawing/2014/main" val="3996960546"/>
                  </a:ext>
                </a:extLst>
              </a:tr>
              <a:tr h="321526">
                <a:tc>
                  <a:txBody>
                    <a:bodyPr/>
                    <a:lstStyle/>
                    <a:p>
                      <a:pPr indent="180340" algn="l">
                        <a:lnSpc>
                          <a:spcPct val="100000"/>
                        </a:lnSpc>
                        <a:spcBef>
                          <a:spcPts val="600"/>
                        </a:spcBef>
                        <a:spcAft>
                          <a:spcPts val="600"/>
                        </a:spcAft>
                      </a:pPr>
                      <a:r>
                        <a:rPr lang="es-MX" sz="1800" dirty="0">
                          <a:effectLst/>
                        </a:rPr>
                        <a:t>56/40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CO" sz="1800" dirty="0">
                          <a:effectLst/>
                        </a:rPr>
                        <a:t>18</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23</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dirty="0">
                          <a:effectLst/>
                        </a:rPr>
                        <a:t>17</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22</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extLst>
                  <a:ext uri="{0D108BD9-81ED-4DB2-BD59-A6C34878D82A}">
                    <a16:rowId xmlns:a16="http://schemas.microsoft.com/office/drawing/2014/main" val="3464685031"/>
                  </a:ext>
                </a:extLst>
              </a:tr>
              <a:tr h="321526">
                <a:tc>
                  <a:txBody>
                    <a:bodyPr/>
                    <a:lstStyle/>
                    <a:p>
                      <a:pPr indent="180340" algn="l">
                        <a:lnSpc>
                          <a:spcPct val="100000"/>
                        </a:lnSpc>
                        <a:spcBef>
                          <a:spcPts val="600"/>
                        </a:spcBef>
                        <a:spcAft>
                          <a:spcPts val="600"/>
                        </a:spcAft>
                      </a:pPr>
                      <a:r>
                        <a:rPr lang="es-MX" sz="1800" dirty="0">
                          <a:effectLst/>
                        </a:rPr>
                        <a:t>=B4/C4</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dirty="0">
                          <a:effectLst/>
                        </a:rPr>
                        <a:t>47</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59</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dirty="0">
                          <a:effectLst/>
                        </a:rPr>
                        <a:t>62</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78</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extLst>
                  <a:ext uri="{0D108BD9-81ED-4DB2-BD59-A6C34878D82A}">
                    <a16:rowId xmlns:a16="http://schemas.microsoft.com/office/drawing/2014/main" val="2183886448"/>
                  </a:ext>
                </a:extLst>
              </a:tr>
              <a:tr h="321526">
                <a:tc>
                  <a:txBody>
                    <a:bodyPr/>
                    <a:lstStyle/>
                    <a:p>
                      <a:pPr indent="180340" algn="l">
                        <a:lnSpc>
                          <a:spcPct val="100000"/>
                        </a:lnSpc>
                        <a:spcBef>
                          <a:spcPts val="600"/>
                        </a:spcBef>
                        <a:spcAft>
                          <a:spcPts val="600"/>
                        </a:spcAft>
                      </a:pPr>
                      <a:r>
                        <a:rPr lang="es-MX" sz="1800" dirty="0">
                          <a:effectLst/>
                        </a:rPr>
                        <a:t>B4/C4</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10</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13</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0</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0</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extLst>
                  <a:ext uri="{0D108BD9-81ED-4DB2-BD59-A6C34878D82A}">
                    <a16:rowId xmlns:a16="http://schemas.microsoft.com/office/drawing/2014/main" val="174460302"/>
                  </a:ext>
                </a:extLst>
              </a:tr>
              <a:tr h="321526">
                <a:tc>
                  <a:txBody>
                    <a:bodyPr/>
                    <a:lstStyle/>
                    <a:p>
                      <a:pPr indent="180340" algn="l">
                        <a:lnSpc>
                          <a:spcPct val="100000"/>
                        </a:lnSpc>
                        <a:spcBef>
                          <a:spcPts val="600"/>
                        </a:spcBef>
                        <a:spcAft>
                          <a:spcPts val="600"/>
                        </a:spcAft>
                      </a:pPr>
                      <a:r>
                        <a:rPr lang="es-MX" sz="1800" dirty="0">
                          <a:effectLst/>
                        </a:rPr>
                        <a:t>56*C4=</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dirty="0">
                          <a:effectLst/>
                        </a:rPr>
                        <a:t>4</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dirty="0">
                          <a:effectLst/>
                        </a:rPr>
                        <a:t>5</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dirty="0">
                          <a:effectLst/>
                        </a:rPr>
                        <a:t>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dirty="0">
                          <a:effectLst/>
                        </a:rPr>
                        <a:t>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extLst>
                  <a:ext uri="{0D108BD9-81ED-4DB2-BD59-A6C34878D82A}">
                    <a16:rowId xmlns:a16="http://schemas.microsoft.com/office/drawing/2014/main" val="2118692800"/>
                  </a:ext>
                </a:extLst>
              </a:tr>
              <a:tr h="321526">
                <a:tc>
                  <a:txBody>
                    <a:bodyPr/>
                    <a:lstStyle/>
                    <a:p>
                      <a:pPr indent="180340" algn="l">
                        <a:lnSpc>
                          <a:spcPct val="100000"/>
                        </a:lnSpc>
                        <a:spcBef>
                          <a:spcPts val="600"/>
                        </a:spcBef>
                        <a:spcAft>
                          <a:spcPts val="600"/>
                        </a:spcAft>
                      </a:pPr>
                      <a:r>
                        <a:rPr lang="es-MX" sz="1300">
                          <a:effectLst/>
                        </a:rPr>
                        <a:t>Total</a:t>
                      </a:r>
                      <a:endParaRPr lang="es-CO" sz="13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300">
                          <a:effectLst/>
                        </a:rPr>
                        <a:t>79</a:t>
                      </a:r>
                      <a:endParaRPr lang="es-CO" sz="13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300" dirty="0">
                          <a:effectLst/>
                        </a:rPr>
                        <a:t>100</a:t>
                      </a:r>
                      <a:endParaRPr lang="es-CO" sz="13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300">
                          <a:effectLst/>
                        </a:rPr>
                        <a:t>79</a:t>
                      </a:r>
                      <a:endParaRPr lang="es-CO" sz="13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300" dirty="0">
                          <a:effectLst/>
                        </a:rPr>
                        <a:t>100</a:t>
                      </a:r>
                      <a:endParaRPr lang="es-CO" sz="13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extLst>
                  <a:ext uri="{0D108BD9-81ED-4DB2-BD59-A6C34878D82A}">
                    <a16:rowId xmlns:a16="http://schemas.microsoft.com/office/drawing/2014/main" val="1178863520"/>
                  </a:ext>
                </a:extLst>
              </a:tr>
            </a:tbl>
          </a:graphicData>
        </a:graphic>
      </p:graphicFrame>
      <p:sp>
        <p:nvSpPr>
          <p:cNvPr id="14" name="CuadroTexto 13">
            <a:extLst>
              <a:ext uri="{FF2B5EF4-FFF2-40B4-BE49-F238E27FC236}">
                <a16:creationId xmlns:a16="http://schemas.microsoft.com/office/drawing/2014/main" id="{8D49A242-748D-49AA-A600-336C5C1F22F2}"/>
              </a:ext>
            </a:extLst>
          </p:cNvPr>
          <p:cNvSpPr txBox="1"/>
          <p:nvPr/>
        </p:nvSpPr>
        <p:spPr>
          <a:xfrm>
            <a:off x="449236" y="4423602"/>
            <a:ext cx="4507513" cy="1569660"/>
          </a:xfrm>
          <a:prstGeom prst="rect">
            <a:avLst/>
          </a:prstGeom>
          <a:noFill/>
        </p:spPr>
        <p:txBody>
          <a:bodyPr wrap="square">
            <a:spAutoFit/>
          </a:bodyPr>
          <a:lstStyle/>
          <a:p>
            <a:r>
              <a:rPr lang="es-MX" sz="2400" dirty="0">
                <a:latin typeface="Times New Roman" panose="02020603050405020304" pitchFamily="18" charset="0"/>
                <a:ea typeface="Cambria" panose="02040503050406030204" pitchFamily="18" charset="0"/>
              </a:rPr>
              <a:t>E</a:t>
            </a:r>
            <a:r>
              <a:rPr lang="es-MX" sz="2400" dirty="0">
                <a:effectLst/>
                <a:latin typeface="Times New Roman" panose="02020603050405020304" pitchFamily="18" charset="0"/>
                <a:ea typeface="Cambria" panose="02040503050406030204" pitchFamily="18" charset="0"/>
              </a:rPr>
              <a:t>l nivel de significancia es inferior a α = 0,05 (0,002 &lt; 0,05), se infiere diferencia significativa entre los datos. </a:t>
            </a:r>
            <a:endParaRPr lang="es-CO" sz="2400" dirty="0"/>
          </a:p>
        </p:txBody>
      </p:sp>
      <p:graphicFrame>
        <p:nvGraphicFramePr>
          <p:cNvPr id="15" name="Tabla 14">
            <a:extLst>
              <a:ext uri="{FF2B5EF4-FFF2-40B4-BE49-F238E27FC236}">
                <a16:creationId xmlns:a16="http://schemas.microsoft.com/office/drawing/2014/main" id="{14BA6B5D-7161-4CF5-8625-52BAB8EE72C4}"/>
              </a:ext>
            </a:extLst>
          </p:cNvPr>
          <p:cNvGraphicFramePr>
            <a:graphicFrameLocks noGrp="1"/>
          </p:cNvGraphicFramePr>
          <p:nvPr>
            <p:extLst>
              <p:ext uri="{D42A27DB-BD31-4B8C-83A1-F6EECF244321}">
                <p14:modId xmlns:p14="http://schemas.microsoft.com/office/powerpoint/2010/main" val="2127236734"/>
              </p:ext>
            </p:extLst>
          </p:nvPr>
        </p:nvGraphicFramePr>
        <p:xfrm>
          <a:off x="5302322" y="1412954"/>
          <a:ext cx="4710171" cy="2837382"/>
        </p:xfrm>
        <a:graphic>
          <a:graphicData uri="http://schemas.openxmlformats.org/drawingml/2006/table">
            <a:tbl>
              <a:tblPr firstRow="1" firstCol="1" bandRow="1">
                <a:tableStyleId>{5C22544A-7EE6-4342-B048-85BDC9FD1C3A}</a:tableStyleId>
              </a:tblPr>
              <a:tblGrid>
                <a:gridCol w="2012532">
                  <a:extLst>
                    <a:ext uri="{9D8B030D-6E8A-4147-A177-3AD203B41FA5}">
                      <a16:colId xmlns:a16="http://schemas.microsoft.com/office/drawing/2014/main" val="2654635919"/>
                    </a:ext>
                  </a:extLst>
                </a:gridCol>
                <a:gridCol w="715122">
                  <a:extLst>
                    <a:ext uri="{9D8B030D-6E8A-4147-A177-3AD203B41FA5}">
                      <a16:colId xmlns:a16="http://schemas.microsoft.com/office/drawing/2014/main" val="104281365"/>
                    </a:ext>
                  </a:extLst>
                </a:gridCol>
                <a:gridCol w="620985">
                  <a:extLst>
                    <a:ext uri="{9D8B030D-6E8A-4147-A177-3AD203B41FA5}">
                      <a16:colId xmlns:a16="http://schemas.microsoft.com/office/drawing/2014/main" val="915452232"/>
                    </a:ext>
                  </a:extLst>
                </a:gridCol>
                <a:gridCol w="596358">
                  <a:extLst>
                    <a:ext uri="{9D8B030D-6E8A-4147-A177-3AD203B41FA5}">
                      <a16:colId xmlns:a16="http://schemas.microsoft.com/office/drawing/2014/main" val="3022613750"/>
                    </a:ext>
                  </a:extLst>
                </a:gridCol>
                <a:gridCol w="765174">
                  <a:extLst>
                    <a:ext uri="{9D8B030D-6E8A-4147-A177-3AD203B41FA5}">
                      <a16:colId xmlns:a16="http://schemas.microsoft.com/office/drawing/2014/main" val="1404545324"/>
                    </a:ext>
                  </a:extLst>
                </a:gridCol>
              </a:tblGrid>
              <a:tr h="553997">
                <a:tc rowSpan="2">
                  <a:txBody>
                    <a:bodyPr/>
                    <a:lstStyle/>
                    <a:p>
                      <a:pPr indent="180340" algn="ctr">
                        <a:lnSpc>
                          <a:spcPct val="100000"/>
                        </a:lnSpc>
                      </a:pPr>
                      <a:r>
                        <a:rPr lang="es-MX" sz="1300" b="1" kern="1200" dirty="0">
                          <a:solidFill>
                            <a:schemeClr val="lt1"/>
                          </a:solidFill>
                          <a:effectLst/>
                          <a:latin typeface="+mn-lt"/>
                          <a:ea typeface="+mn-ea"/>
                          <a:cs typeface="+mn-cs"/>
                        </a:rPr>
                        <a:t>¿Cuál de los siguientes elementos no pertenecen al área de trabajo de Excel? </a:t>
                      </a:r>
                      <a:endParaRPr lang="es-CO" sz="1300" dirty="0">
                        <a:effectLst/>
                        <a:latin typeface="Calibri" panose="020F0502020204030204" pitchFamily="34" charset="0"/>
                        <a:cs typeface="Times New Roman" panose="02020603050405020304" pitchFamily="18" charset="0"/>
                      </a:endParaRPr>
                    </a:p>
                  </a:txBody>
                  <a:tcPr marL="28636" marR="28636" marT="0" marB="0" anchor="b"/>
                </a:tc>
                <a:tc gridSpan="2">
                  <a:txBody>
                    <a:bodyPr/>
                    <a:lstStyle/>
                    <a:p>
                      <a:pPr indent="180340" algn="ctr">
                        <a:lnSpc>
                          <a:spcPct val="100000"/>
                        </a:lnSpc>
                        <a:spcBef>
                          <a:spcPts val="600"/>
                        </a:spcBef>
                        <a:spcAft>
                          <a:spcPts val="600"/>
                        </a:spcAft>
                      </a:pPr>
                      <a:r>
                        <a:rPr lang="es-CO" sz="1300" noProof="0">
                          <a:effectLst/>
                        </a:rPr>
                        <a:t>Preprueba</a:t>
                      </a:r>
                      <a:endParaRPr lang="es-CO" sz="1300" noProof="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hMerge="1">
                  <a:txBody>
                    <a:bodyPr/>
                    <a:lstStyle/>
                    <a:p>
                      <a:endParaRPr lang="es-CO"/>
                    </a:p>
                  </a:txBody>
                  <a:tcPr/>
                </a:tc>
                <a:tc gridSpan="2">
                  <a:txBody>
                    <a:bodyPr/>
                    <a:lstStyle/>
                    <a:p>
                      <a:pPr indent="180340" algn="ctr">
                        <a:lnSpc>
                          <a:spcPct val="100000"/>
                        </a:lnSpc>
                        <a:spcBef>
                          <a:spcPts val="600"/>
                        </a:spcBef>
                        <a:spcAft>
                          <a:spcPts val="600"/>
                        </a:spcAft>
                      </a:pPr>
                      <a:r>
                        <a:rPr lang="es-CO" sz="1300" noProof="0" dirty="0">
                          <a:effectLst/>
                        </a:rPr>
                        <a:t>Posprueba</a:t>
                      </a:r>
                      <a:endParaRPr lang="es-CO" sz="1300" noProof="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hMerge="1">
                  <a:txBody>
                    <a:bodyPr/>
                    <a:lstStyle/>
                    <a:p>
                      <a:endParaRPr lang="es-CO"/>
                    </a:p>
                  </a:txBody>
                  <a:tcPr/>
                </a:tc>
                <a:extLst>
                  <a:ext uri="{0D108BD9-81ED-4DB2-BD59-A6C34878D82A}">
                    <a16:rowId xmlns:a16="http://schemas.microsoft.com/office/drawing/2014/main" val="3742324927"/>
                  </a:ext>
                </a:extLst>
              </a:tr>
              <a:tr h="885985">
                <a:tc vMerge="1">
                  <a:txBody>
                    <a:bodyPr/>
                    <a:lstStyle/>
                    <a:p>
                      <a:pPr indent="180340" algn="just">
                        <a:lnSpc>
                          <a:spcPct val="200000"/>
                        </a:lnSpc>
                      </a:pPr>
                      <a:endParaRPr lang="es-CO"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00000"/>
                        </a:lnSpc>
                        <a:spcBef>
                          <a:spcPts val="600"/>
                        </a:spcBef>
                        <a:spcAft>
                          <a:spcPts val="600"/>
                        </a:spcAft>
                      </a:pPr>
                      <a:r>
                        <a:rPr lang="es-MX" sz="1300" dirty="0">
                          <a:effectLst/>
                        </a:rPr>
                        <a:t>F</a:t>
                      </a:r>
                      <a:endParaRPr lang="es-CO" sz="13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l">
                        <a:lnSpc>
                          <a:spcPct val="100000"/>
                        </a:lnSpc>
                        <a:spcBef>
                          <a:spcPts val="600"/>
                        </a:spcBef>
                        <a:spcAft>
                          <a:spcPts val="600"/>
                        </a:spcAft>
                      </a:pPr>
                      <a:r>
                        <a:rPr lang="es-MX" sz="1300" dirty="0">
                          <a:effectLst/>
                        </a:rPr>
                        <a:t>%</a:t>
                      </a:r>
                      <a:endParaRPr lang="es-CO" sz="13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l">
                        <a:lnSpc>
                          <a:spcPct val="100000"/>
                        </a:lnSpc>
                        <a:spcBef>
                          <a:spcPts val="600"/>
                        </a:spcBef>
                        <a:spcAft>
                          <a:spcPts val="600"/>
                        </a:spcAft>
                      </a:pPr>
                      <a:r>
                        <a:rPr lang="es-MX" sz="1300" dirty="0">
                          <a:effectLst/>
                        </a:rPr>
                        <a:t>F</a:t>
                      </a:r>
                      <a:endParaRPr lang="es-CO" sz="13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l">
                        <a:lnSpc>
                          <a:spcPct val="100000"/>
                        </a:lnSpc>
                        <a:spcBef>
                          <a:spcPts val="600"/>
                        </a:spcBef>
                        <a:spcAft>
                          <a:spcPts val="600"/>
                        </a:spcAft>
                      </a:pPr>
                      <a:r>
                        <a:rPr lang="es-MX" sz="1300" dirty="0">
                          <a:effectLst/>
                        </a:rPr>
                        <a:t>%</a:t>
                      </a:r>
                      <a:endParaRPr lang="es-CO" sz="13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extLst>
                  <a:ext uri="{0D108BD9-81ED-4DB2-BD59-A6C34878D82A}">
                    <a16:rowId xmlns:a16="http://schemas.microsoft.com/office/drawing/2014/main" val="352913535"/>
                  </a:ext>
                </a:extLst>
              </a:tr>
              <a:tr h="279480">
                <a:tc>
                  <a:txBody>
                    <a:bodyPr/>
                    <a:lstStyle/>
                    <a:p>
                      <a:pPr indent="180340" algn="l">
                        <a:lnSpc>
                          <a:spcPct val="100000"/>
                        </a:lnSpc>
                        <a:spcBef>
                          <a:spcPts val="600"/>
                        </a:spcBef>
                        <a:spcAft>
                          <a:spcPts val="600"/>
                        </a:spcAft>
                      </a:pPr>
                      <a:r>
                        <a:rPr lang="es-MX" sz="1800" dirty="0">
                          <a:effectLst/>
                        </a:rPr>
                        <a:t>Filas</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CO" sz="1800" dirty="0">
                          <a:effectLst/>
                        </a:rPr>
                        <a:t>5</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dirty="0">
                          <a:effectLst/>
                        </a:rPr>
                        <a:t>6</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dirty="0">
                          <a:effectLst/>
                        </a:rPr>
                        <a:t>3</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4</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extLst>
                  <a:ext uri="{0D108BD9-81ED-4DB2-BD59-A6C34878D82A}">
                    <a16:rowId xmlns:a16="http://schemas.microsoft.com/office/drawing/2014/main" val="2689473695"/>
                  </a:ext>
                </a:extLst>
              </a:tr>
              <a:tr h="279480">
                <a:tc>
                  <a:txBody>
                    <a:bodyPr/>
                    <a:lstStyle/>
                    <a:p>
                      <a:pPr indent="180340" algn="l">
                        <a:lnSpc>
                          <a:spcPct val="100000"/>
                        </a:lnSpc>
                        <a:spcBef>
                          <a:spcPts val="600"/>
                        </a:spcBef>
                        <a:spcAft>
                          <a:spcPts val="600"/>
                        </a:spcAft>
                      </a:pPr>
                      <a:r>
                        <a:rPr lang="es-MX" sz="1800" dirty="0">
                          <a:effectLst/>
                        </a:rPr>
                        <a:t>Párrafos</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70</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89</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76</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96</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extLst>
                  <a:ext uri="{0D108BD9-81ED-4DB2-BD59-A6C34878D82A}">
                    <a16:rowId xmlns:a16="http://schemas.microsoft.com/office/drawing/2014/main" val="1406337007"/>
                  </a:ext>
                </a:extLst>
              </a:tr>
              <a:tr h="279480">
                <a:tc>
                  <a:txBody>
                    <a:bodyPr/>
                    <a:lstStyle/>
                    <a:p>
                      <a:pPr indent="180340" algn="l">
                        <a:lnSpc>
                          <a:spcPct val="100000"/>
                        </a:lnSpc>
                        <a:spcBef>
                          <a:spcPts val="600"/>
                        </a:spcBef>
                        <a:spcAft>
                          <a:spcPts val="600"/>
                        </a:spcAft>
                      </a:pPr>
                      <a:r>
                        <a:rPr lang="es-MX" sz="1800" dirty="0">
                          <a:effectLst/>
                        </a:rPr>
                        <a:t>Columnas</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dirty="0">
                          <a:effectLst/>
                        </a:rPr>
                        <a:t>3</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CO" sz="1800" dirty="0">
                          <a:effectLst/>
                        </a:rPr>
                        <a:t>4</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0</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0</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extLst>
                  <a:ext uri="{0D108BD9-81ED-4DB2-BD59-A6C34878D82A}">
                    <a16:rowId xmlns:a16="http://schemas.microsoft.com/office/drawing/2014/main" val="4121518228"/>
                  </a:ext>
                </a:extLst>
              </a:tr>
              <a:tr h="279480">
                <a:tc>
                  <a:txBody>
                    <a:bodyPr/>
                    <a:lstStyle/>
                    <a:p>
                      <a:pPr indent="180340" algn="l">
                        <a:lnSpc>
                          <a:spcPct val="100000"/>
                        </a:lnSpc>
                        <a:spcBef>
                          <a:spcPts val="600"/>
                        </a:spcBef>
                        <a:spcAft>
                          <a:spcPts val="600"/>
                        </a:spcAft>
                      </a:pPr>
                      <a:r>
                        <a:rPr lang="es-MX" sz="1800">
                          <a:effectLst/>
                        </a:rPr>
                        <a:t>Celdas</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a:effectLst/>
                        </a:rPr>
                        <a:t>1</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dirty="0">
                          <a:effectLst/>
                        </a:rPr>
                        <a:t>1</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dirty="0">
                          <a:effectLst/>
                        </a:rPr>
                        <a:t>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800" dirty="0">
                          <a:effectLst/>
                        </a:rPr>
                        <a:t>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extLst>
                  <a:ext uri="{0D108BD9-81ED-4DB2-BD59-A6C34878D82A}">
                    <a16:rowId xmlns:a16="http://schemas.microsoft.com/office/drawing/2014/main" val="911835878"/>
                  </a:ext>
                </a:extLst>
              </a:tr>
              <a:tr h="279480">
                <a:tc>
                  <a:txBody>
                    <a:bodyPr/>
                    <a:lstStyle/>
                    <a:p>
                      <a:pPr indent="180340" algn="l">
                        <a:lnSpc>
                          <a:spcPct val="100000"/>
                        </a:lnSpc>
                        <a:spcBef>
                          <a:spcPts val="600"/>
                        </a:spcBef>
                        <a:spcAft>
                          <a:spcPts val="600"/>
                        </a:spcAft>
                      </a:pPr>
                      <a:r>
                        <a:rPr lang="es-MX" sz="1300">
                          <a:effectLst/>
                        </a:rPr>
                        <a:t>Total</a:t>
                      </a:r>
                      <a:endParaRPr lang="es-CO" sz="13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300">
                          <a:effectLst/>
                        </a:rPr>
                        <a:t>79</a:t>
                      </a:r>
                      <a:endParaRPr lang="es-CO" sz="13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300" dirty="0">
                          <a:effectLst/>
                        </a:rPr>
                        <a:t>100</a:t>
                      </a:r>
                      <a:endParaRPr lang="es-CO" sz="13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MX" sz="1300">
                          <a:effectLst/>
                        </a:rPr>
                        <a:t>79</a:t>
                      </a:r>
                      <a:endParaRPr lang="es-CO" sz="13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6" marR="28636" marT="0" marB="0" anchor="b"/>
                </a:tc>
                <a:tc>
                  <a:txBody>
                    <a:bodyPr/>
                    <a:lstStyle/>
                    <a:p>
                      <a:pPr indent="180340" algn="r">
                        <a:lnSpc>
                          <a:spcPct val="100000"/>
                        </a:lnSpc>
                        <a:spcBef>
                          <a:spcPts val="600"/>
                        </a:spcBef>
                        <a:spcAft>
                          <a:spcPts val="600"/>
                        </a:spcAft>
                      </a:pPr>
                      <a:r>
                        <a:rPr lang="es-CO" sz="1300" dirty="0">
                          <a:effectLst/>
                          <a:latin typeface="Times New Roman" panose="02020603050405020304" pitchFamily="18" charset="0"/>
                          <a:ea typeface="Cambria" panose="02040503050406030204" pitchFamily="18" charset="0"/>
                          <a:cs typeface="Times New Roman" panose="02020603050405020304" pitchFamily="18" charset="0"/>
                        </a:rPr>
                        <a:t>100</a:t>
                      </a:r>
                    </a:p>
                  </a:txBody>
                  <a:tcPr marL="28636" marR="28636" marT="0" marB="0" anchor="b"/>
                </a:tc>
                <a:extLst>
                  <a:ext uri="{0D108BD9-81ED-4DB2-BD59-A6C34878D82A}">
                    <a16:rowId xmlns:a16="http://schemas.microsoft.com/office/drawing/2014/main" val="858945357"/>
                  </a:ext>
                </a:extLst>
              </a:tr>
            </a:tbl>
          </a:graphicData>
        </a:graphic>
      </p:graphicFrame>
      <p:sp>
        <p:nvSpPr>
          <p:cNvPr id="16" name="CuadroTexto 15">
            <a:extLst>
              <a:ext uri="{FF2B5EF4-FFF2-40B4-BE49-F238E27FC236}">
                <a16:creationId xmlns:a16="http://schemas.microsoft.com/office/drawing/2014/main" id="{584E570C-A099-4F6E-A412-409B31484CB5}"/>
              </a:ext>
            </a:extLst>
          </p:cNvPr>
          <p:cNvSpPr txBox="1"/>
          <p:nvPr/>
        </p:nvSpPr>
        <p:spPr>
          <a:xfrm>
            <a:off x="5692682" y="4257853"/>
            <a:ext cx="4319812" cy="1569660"/>
          </a:xfrm>
          <a:prstGeom prst="rect">
            <a:avLst/>
          </a:prstGeom>
          <a:noFill/>
        </p:spPr>
        <p:txBody>
          <a:bodyPr wrap="square">
            <a:spAutoFit/>
          </a:bodyPr>
          <a:lstStyle/>
          <a:p>
            <a:r>
              <a:rPr lang="es-MX" sz="2400" dirty="0">
                <a:latin typeface="Times New Roman" panose="02020603050405020304" pitchFamily="18" charset="0"/>
                <a:ea typeface="Cambria" panose="02040503050406030204" pitchFamily="18" charset="0"/>
              </a:rPr>
              <a:t>E</a:t>
            </a:r>
            <a:r>
              <a:rPr lang="es-MX" sz="2400" dirty="0">
                <a:effectLst/>
                <a:latin typeface="Times New Roman" panose="02020603050405020304" pitchFamily="18" charset="0"/>
                <a:ea typeface="Cambria" panose="02040503050406030204" pitchFamily="18" charset="0"/>
              </a:rPr>
              <a:t>l nivel de significancia es inferior a α = 0,05 (0,002 &lt; 0,05), se infiere diferencia significativa entre los datos. </a:t>
            </a:r>
            <a:endParaRPr lang="es-CO" sz="2400" dirty="0"/>
          </a:p>
        </p:txBody>
      </p:sp>
    </p:spTree>
    <p:custDataLst>
      <p:tags r:id="rId1"/>
    </p:custDataLst>
    <p:extLst>
      <p:ext uri="{BB962C8B-B14F-4D97-AF65-F5344CB8AC3E}">
        <p14:creationId xmlns:p14="http://schemas.microsoft.com/office/powerpoint/2010/main" val="7738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6" name="Imagen 5"/>
          <p:cNvPicPr>
            <a:picLocks noChangeAspect="1"/>
          </p:cNvPicPr>
          <p:nvPr/>
        </p:nvPicPr>
        <p:blipFill>
          <a:blip r:embed="rId5"/>
          <a:stretch>
            <a:fillRect/>
          </a:stretch>
        </p:blipFill>
        <p:spPr>
          <a:xfrm>
            <a:off x="10738259" y="5150610"/>
            <a:ext cx="972148" cy="972148"/>
          </a:xfrm>
          <a:prstGeom prst="ellipse">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296830"/>
            <a:ext cx="2232248" cy="2232248"/>
          </a:xfrm>
          <a:prstGeom prst="rect">
            <a:avLst/>
          </a:prstGeom>
        </p:spPr>
      </p:pic>
      <p:graphicFrame>
        <p:nvGraphicFramePr>
          <p:cNvPr id="13" name="Tabla 12">
            <a:extLst>
              <a:ext uri="{FF2B5EF4-FFF2-40B4-BE49-F238E27FC236}">
                <a16:creationId xmlns:a16="http://schemas.microsoft.com/office/drawing/2014/main" id="{B2CBE2C3-B80A-4CB6-9AE2-F861E25F73A5}"/>
              </a:ext>
            </a:extLst>
          </p:cNvPr>
          <p:cNvGraphicFramePr>
            <a:graphicFrameLocks noGrp="1"/>
          </p:cNvGraphicFramePr>
          <p:nvPr>
            <p:extLst>
              <p:ext uri="{D42A27DB-BD31-4B8C-83A1-F6EECF244321}">
                <p14:modId xmlns:p14="http://schemas.microsoft.com/office/powerpoint/2010/main" val="3480306067"/>
              </p:ext>
            </p:extLst>
          </p:nvPr>
        </p:nvGraphicFramePr>
        <p:xfrm>
          <a:off x="449236" y="545967"/>
          <a:ext cx="4778670" cy="3365941"/>
        </p:xfrm>
        <a:graphic>
          <a:graphicData uri="http://schemas.openxmlformats.org/drawingml/2006/table">
            <a:tbl>
              <a:tblPr firstRow="1" firstCol="1" bandRow="1">
                <a:tableStyleId>{5C22544A-7EE6-4342-B048-85BDC9FD1C3A}</a:tableStyleId>
              </a:tblPr>
              <a:tblGrid>
                <a:gridCol w="2233872">
                  <a:extLst>
                    <a:ext uri="{9D8B030D-6E8A-4147-A177-3AD203B41FA5}">
                      <a16:colId xmlns:a16="http://schemas.microsoft.com/office/drawing/2014/main" val="2059743515"/>
                    </a:ext>
                  </a:extLst>
                </a:gridCol>
                <a:gridCol w="504314">
                  <a:extLst>
                    <a:ext uri="{9D8B030D-6E8A-4147-A177-3AD203B41FA5}">
                      <a16:colId xmlns:a16="http://schemas.microsoft.com/office/drawing/2014/main" val="1003054151"/>
                    </a:ext>
                  </a:extLst>
                </a:gridCol>
                <a:gridCol w="752805">
                  <a:extLst>
                    <a:ext uri="{9D8B030D-6E8A-4147-A177-3AD203B41FA5}">
                      <a16:colId xmlns:a16="http://schemas.microsoft.com/office/drawing/2014/main" val="3540868664"/>
                    </a:ext>
                  </a:extLst>
                </a:gridCol>
                <a:gridCol w="600917">
                  <a:extLst>
                    <a:ext uri="{9D8B030D-6E8A-4147-A177-3AD203B41FA5}">
                      <a16:colId xmlns:a16="http://schemas.microsoft.com/office/drawing/2014/main" val="2603739633"/>
                    </a:ext>
                  </a:extLst>
                </a:gridCol>
                <a:gridCol w="686762">
                  <a:extLst>
                    <a:ext uri="{9D8B030D-6E8A-4147-A177-3AD203B41FA5}">
                      <a16:colId xmlns:a16="http://schemas.microsoft.com/office/drawing/2014/main" val="2749394873"/>
                    </a:ext>
                  </a:extLst>
                </a:gridCol>
              </a:tblGrid>
              <a:tr h="589752">
                <a:tc rowSpan="2">
                  <a:txBody>
                    <a:bodyPr/>
                    <a:lstStyle/>
                    <a:p>
                      <a:pPr indent="180340" algn="just">
                        <a:lnSpc>
                          <a:spcPct val="100000"/>
                        </a:lnSpc>
                      </a:pPr>
                      <a:r>
                        <a:rPr lang="es-MX" sz="1600" b="1" kern="1200" dirty="0">
                          <a:solidFill>
                            <a:schemeClr val="lt1"/>
                          </a:solidFill>
                          <a:effectLst/>
                          <a:latin typeface="+mn-lt"/>
                          <a:ea typeface="+mn-ea"/>
                          <a:cs typeface="+mn-cs"/>
                        </a:rPr>
                        <a:t>Los rangos en la hoja de cálculo son</a:t>
                      </a:r>
                      <a:endParaRPr lang="es-CO" sz="1600" dirty="0">
                        <a:effectLst/>
                        <a:latin typeface="Calibri" panose="020F0502020204030204" pitchFamily="34" charset="0"/>
                        <a:cs typeface="Times New Roman" panose="02020603050405020304" pitchFamily="18" charset="0"/>
                      </a:endParaRPr>
                    </a:p>
                  </a:txBody>
                  <a:tcPr marL="28637" marR="28637" marT="0" marB="0" anchor="b"/>
                </a:tc>
                <a:tc gridSpan="2">
                  <a:txBody>
                    <a:bodyPr/>
                    <a:lstStyle/>
                    <a:p>
                      <a:pPr indent="180340" algn="ctr">
                        <a:lnSpc>
                          <a:spcPct val="100000"/>
                        </a:lnSpc>
                        <a:spcBef>
                          <a:spcPts val="600"/>
                        </a:spcBef>
                        <a:spcAft>
                          <a:spcPts val="600"/>
                        </a:spcAft>
                      </a:pPr>
                      <a:r>
                        <a:rPr lang="es-MX" sz="1400" dirty="0" err="1">
                          <a:effectLst/>
                        </a:rPr>
                        <a:t>Preprueba</a:t>
                      </a:r>
                      <a:endParaRPr lang="es-CO"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hMerge="1">
                  <a:txBody>
                    <a:bodyPr/>
                    <a:lstStyle/>
                    <a:p>
                      <a:endParaRPr lang="es-CO"/>
                    </a:p>
                  </a:txBody>
                  <a:tcPr/>
                </a:tc>
                <a:tc gridSpan="2">
                  <a:txBody>
                    <a:bodyPr/>
                    <a:lstStyle/>
                    <a:p>
                      <a:pPr indent="180340" algn="ctr">
                        <a:lnSpc>
                          <a:spcPct val="100000"/>
                        </a:lnSpc>
                        <a:spcBef>
                          <a:spcPts val="600"/>
                        </a:spcBef>
                        <a:spcAft>
                          <a:spcPts val="600"/>
                        </a:spcAft>
                      </a:pPr>
                      <a:r>
                        <a:rPr lang="es-MX" sz="1400" dirty="0">
                          <a:effectLst/>
                        </a:rPr>
                        <a:t>Posprueba</a:t>
                      </a:r>
                      <a:endParaRPr lang="es-CO" sz="14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hMerge="1">
                  <a:txBody>
                    <a:bodyPr/>
                    <a:lstStyle/>
                    <a:p>
                      <a:endParaRPr lang="es-CO"/>
                    </a:p>
                  </a:txBody>
                  <a:tcPr/>
                </a:tc>
                <a:extLst>
                  <a:ext uri="{0D108BD9-81ED-4DB2-BD59-A6C34878D82A}">
                    <a16:rowId xmlns:a16="http://schemas.microsoft.com/office/drawing/2014/main" val="1008543520"/>
                  </a:ext>
                </a:extLst>
              </a:tr>
              <a:tr h="317835">
                <a:tc vMerge="1">
                  <a:txBody>
                    <a:bodyPr/>
                    <a:lstStyle/>
                    <a:p>
                      <a:pPr indent="180340" algn="just">
                        <a:lnSpc>
                          <a:spcPct val="200000"/>
                        </a:lnSpc>
                      </a:pPr>
                      <a:endParaRPr lang="es-CO" sz="12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l">
                        <a:lnSpc>
                          <a:spcPct val="10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l">
                        <a:lnSpc>
                          <a:spcPct val="1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l">
                        <a:lnSpc>
                          <a:spcPct val="10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extLst>
                  <a:ext uri="{0D108BD9-81ED-4DB2-BD59-A6C34878D82A}">
                    <a16:rowId xmlns:a16="http://schemas.microsoft.com/office/drawing/2014/main" val="3068826793"/>
                  </a:ext>
                </a:extLst>
              </a:tr>
              <a:tr h="344549">
                <a:tc>
                  <a:txBody>
                    <a:bodyPr/>
                    <a:lstStyle/>
                    <a:p>
                      <a:pPr indent="180340" algn="ctr">
                        <a:lnSpc>
                          <a:spcPct val="100000"/>
                        </a:lnSpc>
                        <a:spcBef>
                          <a:spcPts val="600"/>
                        </a:spcBef>
                        <a:spcAft>
                          <a:spcPts val="600"/>
                        </a:spcAft>
                      </a:pPr>
                      <a:r>
                        <a:rPr lang="es-MX" sz="1600" dirty="0">
                          <a:effectLst/>
                        </a:rPr>
                        <a:t>Una fórmula básica</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CO" sz="1800" dirty="0">
                          <a:effectLst/>
                        </a:rPr>
                        <a:t>24</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30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19</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24</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extLst>
                  <a:ext uri="{0D108BD9-81ED-4DB2-BD59-A6C34878D82A}">
                    <a16:rowId xmlns:a16="http://schemas.microsoft.com/office/drawing/2014/main" val="3796754422"/>
                  </a:ext>
                </a:extLst>
              </a:tr>
              <a:tr h="589752">
                <a:tc>
                  <a:txBody>
                    <a:bodyPr/>
                    <a:lstStyle/>
                    <a:p>
                      <a:pPr indent="180340" algn="ctr">
                        <a:lnSpc>
                          <a:spcPct val="100000"/>
                        </a:lnSpc>
                        <a:spcBef>
                          <a:spcPts val="600"/>
                        </a:spcBef>
                        <a:spcAft>
                          <a:spcPts val="600"/>
                        </a:spcAft>
                      </a:pPr>
                      <a:r>
                        <a:rPr lang="es-MX" sz="1600" dirty="0">
                          <a:effectLst/>
                        </a:rPr>
                        <a:t>Un conjunto de dos o más celdas</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44</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56</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a:effectLst/>
                        </a:rPr>
                        <a:t>60</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76</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extLst>
                  <a:ext uri="{0D108BD9-81ED-4DB2-BD59-A6C34878D82A}">
                    <a16:rowId xmlns:a16="http://schemas.microsoft.com/office/drawing/2014/main" val="4064474553"/>
                  </a:ext>
                </a:extLst>
              </a:tr>
              <a:tr h="589752">
                <a:tc>
                  <a:txBody>
                    <a:bodyPr/>
                    <a:lstStyle/>
                    <a:p>
                      <a:pPr indent="180340" algn="ctr">
                        <a:lnSpc>
                          <a:spcPct val="100000"/>
                        </a:lnSpc>
                        <a:spcBef>
                          <a:spcPts val="600"/>
                        </a:spcBef>
                        <a:spcAft>
                          <a:spcPts val="600"/>
                        </a:spcAft>
                      </a:pPr>
                      <a:r>
                        <a:rPr lang="es-MX" sz="1600" dirty="0">
                          <a:effectLst/>
                        </a:rPr>
                        <a:t>Una función especifica</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a:effectLst/>
                        </a:rPr>
                        <a:t>7</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9</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a:effectLst/>
                        </a:rPr>
                        <a:t>0</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extLst>
                  <a:ext uri="{0D108BD9-81ED-4DB2-BD59-A6C34878D82A}">
                    <a16:rowId xmlns:a16="http://schemas.microsoft.com/office/drawing/2014/main" val="1162121266"/>
                  </a:ext>
                </a:extLst>
              </a:tr>
              <a:tr h="589752">
                <a:tc>
                  <a:txBody>
                    <a:bodyPr/>
                    <a:lstStyle/>
                    <a:p>
                      <a:pPr indent="180340" algn="ctr">
                        <a:lnSpc>
                          <a:spcPct val="100000"/>
                        </a:lnSpc>
                        <a:spcBef>
                          <a:spcPts val="600"/>
                        </a:spcBef>
                        <a:spcAft>
                          <a:spcPts val="600"/>
                        </a:spcAft>
                      </a:pPr>
                      <a:r>
                        <a:rPr lang="es-MX" sz="1600" dirty="0">
                          <a:effectLst/>
                        </a:rPr>
                        <a:t>Ninguna de las anteriores</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4</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a:effectLst/>
                        </a:rPr>
                        <a:t>5</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extLst>
                  <a:ext uri="{0D108BD9-81ED-4DB2-BD59-A6C34878D82A}">
                    <a16:rowId xmlns:a16="http://schemas.microsoft.com/office/drawing/2014/main" val="2149766449"/>
                  </a:ext>
                </a:extLst>
              </a:tr>
              <a:tr h="344549">
                <a:tc>
                  <a:txBody>
                    <a:bodyPr/>
                    <a:lstStyle/>
                    <a:p>
                      <a:pPr indent="180340" algn="ctr">
                        <a:lnSpc>
                          <a:spcPct val="100000"/>
                        </a:lnSpc>
                        <a:spcBef>
                          <a:spcPts val="600"/>
                        </a:spcBef>
                        <a:spcAft>
                          <a:spcPts val="600"/>
                        </a:spcAft>
                      </a:pPr>
                      <a:r>
                        <a:rPr lang="es-MX" sz="1600" dirty="0">
                          <a:effectLst/>
                        </a:rPr>
                        <a:t>Total</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600">
                          <a:effectLst/>
                        </a:rPr>
                        <a:t>79</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600">
                          <a:effectLst/>
                        </a:rPr>
                        <a:t>100</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600">
                          <a:effectLst/>
                        </a:rPr>
                        <a:t>79</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600" dirty="0">
                          <a:effectLst/>
                        </a:rPr>
                        <a:t>100</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extLst>
                  <a:ext uri="{0D108BD9-81ED-4DB2-BD59-A6C34878D82A}">
                    <a16:rowId xmlns:a16="http://schemas.microsoft.com/office/drawing/2014/main" val="3232868674"/>
                  </a:ext>
                </a:extLst>
              </a:tr>
            </a:tbl>
          </a:graphicData>
        </a:graphic>
      </p:graphicFrame>
      <p:sp>
        <p:nvSpPr>
          <p:cNvPr id="14" name="CuadroTexto 13">
            <a:extLst>
              <a:ext uri="{FF2B5EF4-FFF2-40B4-BE49-F238E27FC236}">
                <a16:creationId xmlns:a16="http://schemas.microsoft.com/office/drawing/2014/main" id="{E248B1B3-732C-46B3-B6C1-1C35C62C336A}"/>
              </a:ext>
            </a:extLst>
          </p:cNvPr>
          <p:cNvSpPr txBox="1"/>
          <p:nvPr/>
        </p:nvSpPr>
        <p:spPr>
          <a:xfrm>
            <a:off x="494987" y="4018855"/>
            <a:ext cx="4385583" cy="1569660"/>
          </a:xfrm>
          <a:prstGeom prst="rect">
            <a:avLst/>
          </a:prstGeom>
          <a:noFill/>
        </p:spPr>
        <p:txBody>
          <a:bodyPr wrap="square">
            <a:spAutoFit/>
          </a:bodyPr>
          <a:lstStyle/>
          <a:p>
            <a:r>
              <a:rPr lang="es-MX" sz="2400" dirty="0">
                <a:effectLst/>
                <a:latin typeface="Times New Roman" panose="02020603050405020304" pitchFamily="18" charset="0"/>
                <a:ea typeface="Cambria" panose="02040503050406030204" pitchFamily="18" charset="0"/>
              </a:rPr>
              <a:t>el nivel de significancia es inferior a α = 0,05 (0,001 &lt; 0,05), se infiere diferencia significativa entre los datos </a:t>
            </a:r>
            <a:endParaRPr lang="es-CO" sz="2400" dirty="0"/>
          </a:p>
        </p:txBody>
      </p:sp>
      <p:graphicFrame>
        <p:nvGraphicFramePr>
          <p:cNvPr id="15" name="Tabla 14">
            <a:extLst>
              <a:ext uri="{FF2B5EF4-FFF2-40B4-BE49-F238E27FC236}">
                <a16:creationId xmlns:a16="http://schemas.microsoft.com/office/drawing/2014/main" id="{3AD5ADCE-BBF0-491F-8396-12CCCCB30C7F}"/>
              </a:ext>
            </a:extLst>
          </p:cNvPr>
          <p:cNvGraphicFramePr>
            <a:graphicFrameLocks noGrp="1"/>
          </p:cNvGraphicFramePr>
          <p:nvPr>
            <p:extLst>
              <p:ext uri="{D42A27DB-BD31-4B8C-83A1-F6EECF244321}">
                <p14:modId xmlns:p14="http://schemas.microsoft.com/office/powerpoint/2010/main" val="3018447826"/>
              </p:ext>
            </p:extLst>
          </p:nvPr>
        </p:nvGraphicFramePr>
        <p:xfrm>
          <a:off x="5446340" y="545967"/>
          <a:ext cx="4464495" cy="3365940"/>
        </p:xfrm>
        <a:graphic>
          <a:graphicData uri="http://schemas.openxmlformats.org/drawingml/2006/table">
            <a:tbl>
              <a:tblPr firstRow="1" firstCol="1" bandRow="1">
                <a:tableStyleId>{5C22544A-7EE6-4342-B048-85BDC9FD1C3A}</a:tableStyleId>
              </a:tblPr>
              <a:tblGrid>
                <a:gridCol w="1507166">
                  <a:extLst>
                    <a:ext uri="{9D8B030D-6E8A-4147-A177-3AD203B41FA5}">
                      <a16:colId xmlns:a16="http://schemas.microsoft.com/office/drawing/2014/main" val="3242979289"/>
                    </a:ext>
                  </a:extLst>
                </a:gridCol>
                <a:gridCol w="692710">
                  <a:extLst>
                    <a:ext uri="{9D8B030D-6E8A-4147-A177-3AD203B41FA5}">
                      <a16:colId xmlns:a16="http://schemas.microsoft.com/office/drawing/2014/main" val="1327173478"/>
                    </a:ext>
                  </a:extLst>
                </a:gridCol>
                <a:gridCol w="835981">
                  <a:extLst>
                    <a:ext uri="{9D8B030D-6E8A-4147-A177-3AD203B41FA5}">
                      <a16:colId xmlns:a16="http://schemas.microsoft.com/office/drawing/2014/main" val="3936363900"/>
                    </a:ext>
                  </a:extLst>
                </a:gridCol>
                <a:gridCol w="625029">
                  <a:extLst>
                    <a:ext uri="{9D8B030D-6E8A-4147-A177-3AD203B41FA5}">
                      <a16:colId xmlns:a16="http://schemas.microsoft.com/office/drawing/2014/main" val="4088236079"/>
                    </a:ext>
                  </a:extLst>
                </a:gridCol>
                <a:gridCol w="803609">
                  <a:extLst>
                    <a:ext uri="{9D8B030D-6E8A-4147-A177-3AD203B41FA5}">
                      <a16:colId xmlns:a16="http://schemas.microsoft.com/office/drawing/2014/main" val="886745641"/>
                    </a:ext>
                  </a:extLst>
                </a:gridCol>
              </a:tblGrid>
              <a:tr h="493522">
                <a:tc rowSpan="2">
                  <a:txBody>
                    <a:bodyPr/>
                    <a:lstStyle/>
                    <a:p>
                      <a:pPr indent="180340" algn="just">
                        <a:lnSpc>
                          <a:spcPct val="100000"/>
                        </a:lnSpc>
                      </a:pPr>
                      <a:r>
                        <a:rPr lang="es-MX" sz="1600" b="1" kern="1200" dirty="0">
                          <a:solidFill>
                            <a:schemeClr val="lt1"/>
                          </a:solidFill>
                          <a:effectLst/>
                          <a:latin typeface="+mn-lt"/>
                          <a:ea typeface="+mn-ea"/>
                          <a:cs typeface="+mn-cs"/>
                        </a:rPr>
                        <a:t>Nombre del lugar donde se escriben las fórmulas</a:t>
                      </a:r>
                      <a:endParaRPr lang="es-CO" sz="1600" dirty="0">
                        <a:effectLst/>
                        <a:latin typeface="Calibri" panose="020F0502020204030204" pitchFamily="34" charset="0"/>
                        <a:cs typeface="Times New Roman" panose="02020603050405020304" pitchFamily="18" charset="0"/>
                      </a:endParaRPr>
                    </a:p>
                  </a:txBody>
                  <a:tcPr marL="28637" marR="28637" marT="0" marB="0" anchor="b"/>
                </a:tc>
                <a:tc gridSpan="2">
                  <a:txBody>
                    <a:bodyPr/>
                    <a:lstStyle/>
                    <a:p>
                      <a:pPr indent="180340" algn="ctr">
                        <a:lnSpc>
                          <a:spcPct val="100000"/>
                        </a:lnSpc>
                        <a:spcBef>
                          <a:spcPts val="600"/>
                        </a:spcBef>
                        <a:spcAft>
                          <a:spcPts val="600"/>
                        </a:spcAft>
                      </a:pPr>
                      <a:r>
                        <a:rPr lang="es-MX" sz="1600">
                          <a:effectLst/>
                        </a:rPr>
                        <a:t>Preprueba</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hMerge="1">
                  <a:txBody>
                    <a:bodyPr/>
                    <a:lstStyle/>
                    <a:p>
                      <a:endParaRPr lang="es-CO"/>
                    </a:p>
                  </a:txBody>
                  <a:tcPr/>
                </a:tc>
                <a:tc gridSpan="2">
                  <a:txBody>
                    <a:bodyPr/>
                    <a:lstStyle/>
                    <a:p>
                      <a:pPr indent="180340" algn="ctr">
                        <a:lnSpc>
                          <a:spcPct val="100000"/>
                        </a:lnSpc>
                        <a:spcBef>
                          <a:spcPts val="600"/>
                        </a:spcBef>
                        <a:spcAft>
                          <a:spcPts val="600"/>
                        </a:spcAft>
                      </a:pPr>
                      <a:r>
                        <a:rPr lang="es-MX" sz="1600">
                          <a:effectLst/>
                        </a:rPr>
                        <a:t>Posprueba</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hMerge="1">
                  <a:txBody>
                    <a:bodyPr/>
                    <a:lstStyle/>
                    <a:p>
                      <a:endParaRPr lang="es-CO"/>
                    </a:p>
                  </a:txBody>
                  <a:tcPr/>
                </a:tc>
                <a:extLst>
                  <a:ext uri="{0D108BD9-81ED-4DB2-BD59-A6C34878D82A}">
                    <a16:rowId xmlns:a16="http://schemas.microsoft.com/office/drawing/2014/main" val="3984098023"/>
                  </a:ext>
                </a:extLst>
              </a:tr>
              <a:tr h="699845">
                <a:tc vMerge="1">
                  <a:txBody>
                    <a:bodyPr/>
                    <a:lstStyle/>
                    <a:p>
                      <a:pPr indent="180340" algn="just">
                        <a:lnSpc>
                          <a:spcPct val="200000"/>
                        </a:lnSpc>
                      </a:pPr>
                      <a:endParaRPr lang="es-CO" sz="20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indent="180340" algn="l">
                        <a:lnSpc>
                          <a:spcPct val="1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l">
                        <a:lnSpc>
                          <a:spcPct val="10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l">
                        <a:lnSpc>
                          <a:spcPct val="100000"/>
                        </a:lnSpc>
                        <a:spcBef>
                          <a:spcPts val="600"/>
                        </a:spcBef>
                        <a:spcAft>
                          <a:spcPts val="600"/>
                        </a:spcAft>
                      </a:pPr>
                      <a:r>
                        <a:rPr lang="es-MX" sz="1600" dirty="0">
                          <a:effectLst/>
                        </a:rPr>
                        <a:t>F</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l">
                        <a:lnSpc>
                          <a:spcPct val="100000"/>
                        </a:lnSpc>
                        <a:spcBef>
                          <a:spcPts val="600"/>
                        </a:spcBef>
                        <a:spcAft>
                          <a:spcPts val="600"/>
                        </a:spcAft>
                      </a:pPr>
                      <a:r>
                        <a:rPr lang="es-MX" sz="1600" dirty="0">
                          <a:effectLst/>
                        </a:rPr>
                        <a:t>%</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extLst>
                  <a:ext uri="{0D108BD9-81ED-4DB2-BD59-A6C34878D82A}">
                    <a16:rowId xmlns:a16="http://schemas.microsoft.com/office/drawing/2014/main" val="4057289003"/>
                  </a:ext>
                </a:extLst>
              </a:tr>
              <a:tr h="543143">
                <a:tc>
                  <a:txBody>
                    <a:bodyPr/>
                    <a:lstStyle/>
                    <a:p>
                      <a:pPr indent="180340" algn="ctr">
                        <a:lnSpc>
                          <a:spcPct val="100000"/>
                        </a:lnSpc>
                        <a:spcBef>
                          <a:spcPts val="600"/>
                        </a:spcBef>
                        <a:spcAft>
                          <a:spcPts val="600"/>
                        </a:spcAft>
                      </a:pPr>
                      <a:r>
                        <a:rPr lang="es-MX" sz="1600" dirty="0">
                          <a:effectLst/>
                        </a:rPr>
                        <a:t>Barra de tareas</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CO" sz="1800" dirty="0">
                          <a:effectLst/>
                        </a:rPr>
                        <a:t>11</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14</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a:effectLst/>
                        </a:rPr>
                        <a:t>10</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a:effectLst/>
                        </a:rPr>
                        <a:t>13</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extLst>
                  <a:ext uri="{0D108BD9-81ED-4DB2-BD59-A6C34878D82A}">
                    <a16:rowId xmlns:a16="http://schemas.microsoft.com/office/drawing/2014/main" val="324586449"/>
                  </a:ext>
                </a:extLst>
              </a:tr>
              <a:tr h="543143">
                <a:tc>
                  <a:txBody>
                    <a:bodyPr/>
                    <a:lstStyle/>
                    <a:p>
                      <a:pPr indent="180340" algn="ctr">
                        <a:lnSpc>
                          <a:spcPct val="100000"/>
                        </a:lnSpc>
                        <a:spcBef>
                          <a:spcPts val="600"/>
                        </a:spcBef>
                        <a:spcAft>
                          <a:spcPts val="600"/>
                        </a:spcAft>
                      </a:pPr>
                      <a:r>
                        <a:rPr lang="es-MX" sz="1600" dirty="0">
                          <a:effectLst/>
                        </a:rPr>
                        <a:t>Barra de fórmulas</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63</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just">
                        <a:lnSpc>
                          <a:spcPct val="100000"/>
                        </a:lnSpc>
                        <a:spcBef>
                          <a:spcPts val="600"/>
                        </a:spcBef>
                        <a:spcAft>
                          <a:spcPts val="600"/>
                        </a:spcAft>
                      </a:pPr>
                      <a:r>
                        <a:rPr lang="es-MX" sz="1800" dirty="0">
                          <a:effectLst/>
                        </a:rPr>
                        <a:t>80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a:effectLst/>
                        </a:rPr>
                        <a:t>69</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a:effectLst/>
                        </a:rPr>
                        <a:t>87</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extLst>
                  <a:ext uri="{0D108BD9-81ED-4DB2-BD59-A6C34878D82A}">
                    <a16:rowId xmlns:a16="http://schemas.microsoft.com/office/drawing/2014/main" val="3482221300"/>
                  </a:ext>
                </a:extLst>
              </a:tr>
              <a:tr h="543143">
                <a:tc>
                  <a:txBody>
                    <a:bodyPr/>
                    <a:lstStyle/>
                    <a:p>
                      <a:pPr indent="180340" algn="ctr">
                        <a:lnSpc>
                          <a:spcPct val="100000"/>
                        </a:lnSpc>
                        <a:spcBef>
                          <a:spcPts val="600"/>
                        </a:spcBef>
                        <a:spcAft>
                          <a:spcPts val="600"/>
                        </a:spcAft>
                      </a:pPr>
                      <a:r>
                        <a:rPr lang="es-MX" sz="1600" dirty="0">
                          <a:effectLst/>
                        </a:rPr>
                        <a:t>Barra de titulo</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a:effectLst/>
                        </a:rPr>
                        <a:t>4</a:t>
                      </a:r>
                      <a:endParaRPr lang="es-CO" sz="18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5</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800" dirty="0">
                          <a:effectLst/>
                        </a:rPr>
                        <a:t>0</a:t>
                      </a:r>
                      <a:endParaRPr lang="es-CO" sz="1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extLst>
                  <a:ext uri="{0D108BD9-81ED-4DB2-BD59-A6C34878D82A}">
                    <a16:rowId xmlns:a16="http://schemas.microsoft.com/office/drawing/2014/main" val="4175065035"/>
                  </a:ext>
                </a:extLst>
              </a:tr>
              <a:tr h="271572">
                <a:tc>
                  <a:txBody>
                    <a:bodyPr/>
                    <a:lstStyle/>
                    <a:p>
                      <a:pPr indent="180340" algn="ctr">
                        <a:lnSpc>
                          <a:spcPct val="100000"/>
                        </a:lnSpc>
                        <a:spcBef>
                          <a:spcPts val="600"/>
                        </a:spcBef>
                        <a:spcAft>
                          <a:spcPts val="600"/>
                        </a:spcAft>
                      </a:pPr>
                      <a:r>
                        <a:rPr lang="es-MX" sz="1600" dirty="0">
                          <a:effectLst/>
                        </a:rPr>
                        <a:t>Pestañas</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600">
                          <a:effectLst/>
                        </a:rPr>
                        <a:t>1</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600">
                          <a:effectLst/>
                        </a:rPr>
                        <a:t>1</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600">
                          <a:effectLst/>
                        </a:rPr>
                        <a:t>0</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600">
                          <a:effectLst/>
                        </a:rPr>
                        <a:t>0</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extLst>
                  <a:ext uri="{0D108BD9-81ED-4DB2-BD59-A6C34878D82A}">
                    <a16:rowId xmlns:a16="http://schemas.microsoft.com/office/drawing/2014/main" val="144245255"/>
                  </a:ext>
                </a:extLst>
              </a:tr>
              <a:tr h="271572">
                <a:tc>
                  <a:txBody>
                    <a:bodyPr/>
                    <a:lstStyle/>
                    <a:p>
                      <a:pPr indent="180340" algn="ctr">
                        <a:lnSpc>
                          <a:spcPct val="100000"/>
                        </a:lnSpc>
                        <a:spcBef>
                          <a:spcPts val="600"/>
                        </a:spcBef>
                        <a:spcAft>
                          <a:spcPts val="600"/>
                        </a:spcAft>
                      </a:pPr>
                      <a:r>
                        <a:rPr lang="es-MX" sz="1600" dirty="0">
                          <a:effectLst/>
                        </a:rPr>
                        <a:t>Total</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600" dirty="0">
                          <a:effectLst/>
                        </a:rPr>
                        <a:t>79</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600" dirty="0">
                          <a:effectLst/>
                        </a:rPr>
                        <a:t>100</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600">
                          <a:effectLst/>
                        </a:rPr>
                        <a:t>79</a:t>
                      </a:r>
                      <a:endParaRPr lang="es-CO" sz="160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tc>
                  <a:txBody>
                    <a:bodyPr/>
                    <a:lstStyle/>
                    <a:p>
                      <a:pPr indent="180340" algn="r">
                        <a:lnSpc>
                          <a:spcPct val="100000"/>
                        </a:lnSpc>
                        <a:spcBef>
                          <a:spcPts val="600"/>
                        </a:spcBef>
                        <a:spcAft>
                          <a:spcPts val="600"/>
                        </a:spcAft>
                      </a:pPr>
                      <a:r>
                        <a:rPr lang="es-MX" sz="1600" dirty="0">
                          <a:effectLst/>
                        </a:rPr>
                        <a:t>100</a:t>
                      </a:r>
                      <a:endParaRPr lang="es-CO" sz="16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28637" marR="28637" marT="0" marB="0" anchor="b"/>
                </a:tc>
                <a:extLst>
                  <a:ext uri="{0D108BD9-81ED-4DB2-BD59-A6C34878D82A}">
                    <a16:rowId xmlns:a16="http://schemas.microsoft.com/office/drawing/2014/main" val="2373965408"/>
                  </a:ext>
                </a:extLst>
              </a:tr>
            </a:tbl>
          </a:graphicData>
        </a:graphic>
      </p:graphicFrame>
      <p:sp>
        <p:nvSpPr>
          <p:cNvPr id="16" name="CuadroTexto 15">
            <a:extLst>
              <a:ext uri="{FF2B5EF4-FFF2-40B4-BE49-F238E27FC236}">
                <a16:creationId xmlns:a16="http://schemas.microsoft.com/office/drawing/2014/main" id="{FB063385-C478-4A01-B050-623C54C90778}"/>
              </a:ext>
            </a:extLst>
          </p:cNvPr>
          <p:cNvSpPr txBox="1"/>
          <p:nvPr/>
        </p:nvSpPr>
        <p:spPr>
          <a:xfrm>
            <a:off x="5950395" y="3852319"/>
            <a:ext cx="4709073" cy="1569660"/>
          </a:xfrm>
          <a:prstGeom prst="rect">
            <a:avLst/>
          </a:prstGeom>
          <a:noFill/>
        </p:spPr>
        <p:txBody>
          <a:bodyPr wrap="square">
            <a:spAutoFit/>
          </a:bodyPr>
          <a:lstStyle/>
          <a:p>
            <a:r>
              <a:rPr lang="es-MX" sz="2400" dirty="0">
                <a:effectLst/>
                <a:latin typeface="Times New Roman" panose="02020603050405020304" pitchFamily="18" charset="0"/>
                <a:ea typeface="Cambria" panose="02040503050406030204" pitchFamily="18" charset="0"/>
              </a:rPr>
              <a:t>el nivel de significancia es inferior a α = 0,05 (0,00 &lt; 0,05), se infiere diferencia significativa entre los datos </a:t>
            </a:r>
            <a:endParaRPr lang="es-CO" sz="2400" dirty="0"/>
          </a:p>
        </p:txBody>
      </p:sp>
    </p:spTree>
    <p:custDataLst>
      <p:tags r:id="rId1"/>
    </p:custDataLst>
    <p:extLst>
      <p:ext uri="{BB962C8B-B14F-4D97-AF65-F5344CB8AC3E}">
        <p14:creationId xmlns:p14="http://schemas.microsoft.com/office/powerpoint/2010/main" val="208931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3" name="Imagen 2"/>
          <p:cNvPicPr>
            <a:picLocks noChangeAspect="1"/>
          </p:cNvPicPr>
          <p:nvPr/>
        </p:nvPicPr>
        <p:blipFill>
          <a:blip r:embed="rId5"/>
          <a:stretch>
            <a:fillRect/>
          </a:stretch>
        </p:blipFill>
        <p:spPr>
          <a:xfrm>
            <a:off x="10738259" y="5150610"/>
            <a:ext cx="972148" cy="972148"/>
          </a:xfrm>
          <a:prstGeom prst="ellipse">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332656"/>
            <a:ext cx="2232248" cy="2232248"/>
          </a:xfrm>
          <a:prstGeom prst="rect">
            <a:avLst/>
          </a:prstGeom>
        </p:spPr>
      </p:pic>
      <p:sp>
        <p:nvSpPr>
          <p:cNvPr id="4" name="CuadroTexto 3"/>
          <p:cNvSpPr txBox="1"/>
          <p:nvPr/>
        </p:nvSpPr>
        <p:spPr>
          <a:xfrm>
            <a:off x="621804" y="548680"/>
            <a:ext cx="8856315" cy="830997"/>
          </a:xfrm>
          <a:prstGeom prst="rect">
            <a:avLst/>
          </a:prstGeom>
          <a:noFill/>
        </p:spPr>
        <p:txBody>
          <a:bodyPr wrap="square" rtlCol="0">
            <a:spAutoFit/>
          </a:bodyPr>
          <a:lstStyle/>
          <a:p>
            <a:r>
              <a:rPr lang="es-CO" sz="2400" dirty="0"/>
              <a:t>INTERVENCIÓN CON LA PLATAFORMA EDUCATIVA DE MOODLE – EXCEL BÁSICO Y AVANZADO </a:t>
            </a:r>
          </a:p>
        </p:txBody>
      </p:sp>
      <p:sp>
        <p:nvSpPr>
          <p:cNvPr id="8" name="CuadroTexto 7"/>
          <p:cNvSpPr txBox="1"/>
          <p:nvPr/>
        </p:nvSpPr>
        <p:spPr>
          <a:xfrm>
            <a:off x="765820" y="1448780"/>
            <a:ext cx="4104456" cy="621320"/>
          </a:xfrm>
          <a:prstGeom prst="rect">
            <a:avLst/>
          </a:prstGeom>
          <a:noFill/>
        </p:spPr>
        <p:txBody>
          <a:bodyPr wrap="square" rtlCol="0">
            <a:spAutoFit/>
          </a:bodyPr>
          <a:lstStyle/>
          <a:p>
            <a:endParaRPr lang="es-CO" dirty="0"/>
          </a:p>
        </p:txBody>
      </p:sp>
      <p:sp>
        <p:nvSpPr>
          <p:cNvPr id="13" name="CuadroTexto 12"/>
          <p:cNvSpPr txBox="1"/>
          <p:nvPr/>
        </p:nvSpPr>
        <p:spPr>
          <a:xfrm>
            <a:off x="621804" y="1379677"/>
            <a:ext cx="4536504" cy="369332"/>
          </a:xfrm>
          <a:prstGeom prst="rect">
            <a:avLst/>
          </a:prstGeom>
          <a:noFill/>
        </p:spPr>
        <p:txBody>
          <a:bodyPr wrap="square" rtlCol="0">
            <a:spAutoFit/>
          </a:bodyPr>
          <a:lstStyle/>
          <a:p>
            <a:r>
              <a:rPr lang="es-CO" dirty="0"/>
              <a:t>1. Explorando el aula virtual de aprendizaje.</a:t>
            </a:r>
          </a:p>
        </p:txBody>
      </p:sp>
      <p:pic>
        <p:nvPicPr>
          <p:cNvPr id="15" name="Imagen 1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3852" y="1861470"/>
            <a:ext cx="3348645" cy="2079254"/>
          </a:xfrm>
          <a:prstGeom prst="rect">
            <a:avLst/>
          </a:prstGeom>
          <a:noFill/>
          <a:ln>
            <a:noFill/>
          </a:ln>
        </p:spPr>
      </p:pic>
      <p:sp>
        <p:nvSpPr>
          <p:cNvPr id="16" name="CuadroTexto 15"/>
          <p:cNvSpPr txBox="1"/>
          <p:nvPr/>
        </p:nvSpPr>
        <p:spPr>
          <a:xfrm>
            <a:off x="5021584" y="1401609"/>
            <a:ext cx="4971172" cy="369332"/>
          </a:xfrm>
          <a:prstGeom prst="rect">
            <a:avLst/>
          </a:prstGeom>
          <a:noFill/>
        </p:spPr>
        <p:txBody>
          <a:bodyPr wrap="square" rtlCol="0">
            <a:spAutoFit/>
          </a:bodyPr>
          <a:lstStyle/>
          <a:p>
            <a:r>
              <a:rPr lang="es-CO" dirty="0"/>
              <a:t>2. Reconociendo los recursos de comunicación. </a:t>
            </a:r>
          </a:p>
        </p:txBody>
      </p:sp>
      <p:pic>
        <p:nvPicPr>
          <p:cNvPr id="17" name="Imagen 16"/>
          <p:cNvPicPr/>
          <p:nvPr/>
        </p:nvPicPr>
        <p:blipFill>
          <a:blip r:embed="rId9">
            <a:extLst>
              <a:ext uri="{28A0092B-C50C-407E-A947-70E740481C1C}">
                <a14:useLocalDpi xmlns:a14="http://schemas.microsoft.com/office/drawing/2010/main" val="0"/>
              </a:ext>
            </a:extLst>
          </a:blip>
          <a:srcRect/>
          <a:stretch>
            <a:fillRect/>
          </a:stretch>
        </p:blipFill>
        <p:spPr bwMode="auto">
          <a:xfrm>
            <a:off x="5734372" y="1861470"/>
            <a:ext cx="3369931" cy="2079254"/>
          </a:xfrm>
          <a:prstGeom prst="rect">
            <a:avLst/>
          </a:prstGeom>
          <a:noFill/>
          <a:ln>
            <a:noFill/>
          </a:ln>
        </p:spPr>
      </p:pic>
      <p:sp>
        <p:nvSpPr>
          <p:cNvPr id="18" name="CuadroTexto 17"/>
          <p:cNvSpPr txBox="1"/>
          <p:nvPr/>
        </p:nvSpPr>
        <p:spPr>
          <a:xfrm>
            <a:off x="612297" y="4023729"/>
            <a:ext cx="4536504" cy="369332"/>
          </a:xfrm>
          <a:prstGeom prst="rect">
            <a:avLst/>
          </a:prstGeom>
          <a:noFill/>
        </p:spPr>
        <p:txBody>
          <a:bodyPr wrap="square" rtlCol="0">
            <a:spAutoFit/>
          </a:bodyPr>
          <a:lstStyle/>
          <a:p>
            <a:r>
              <a:rPr lang="es-CO" dirty="0"/>
              <a:t>3. Estudiando el módulo explorando Excel.</a:t>
            </a:r>
          </a:p>
        </p:txBody>
      </p:sp>
      <p:pic>
        <p:nvPicPr>
          <p:cNvPr id="19" name="Imagen 18"/>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9342" y="4351887"/>
            <a:ext cx="3117664" cy="1979886"/>
          </a:xfrm>
          <a:prstGeom prst="rect">
            <a:avLst/>
          </a:prstGeom>
          <a:noFill/>
          <a:ln>
            <a:noFill/>
          </a:ln>
        </p:spPr>
      </p:pic>
      <p:sp>
        <p:nvSpPr>
          <p:cNvPr id="20" name="CuadroTexto 19"/>
          <p:cNvSpPr txBox="1"/>
          <p:nvPr/>
        </p:nvSpPr>
        <p:spPr>
          <a:xfrm>
            <a:off x="5151085" y="3990780"/>
            <a:ext cx="4536504" cy="369332"/>
          </a:xfrm>
          <a:prstGeom prst="rect">
            <a:avLst/>
          </a:prstGeom>
          <a:noFill/>
        </p:spPr>
        <p:txBody>
          <a:bodyPr wrap="square" rtlCol="0">
            <a:spAutoFit/>
          </a:bodyPr>
          <a:lstStyle/>
          <a:p>
            <a:r>
              <a:rPr lang="es-CO" dirty="0"/>
              <a:t>4. Asignando las actividades de aprendizaje</a:t>
            </a:r>
          </a:p>
        </p:txBody>
      </p:sp>
      <p:pic>
        <p:nvPicPr>
          <p:cNvPr id="21" name="Imagen 20"/>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26155" y="4385243"/>
            <a:ext cx="2448272" cy="1804503"/>
          </a:xfrm>
          <a:prstGeom prst="rect">
            <a:avLst/>
          </a:prstGeom>
          <a:noFill/>
          <a:ln>
            <a:noFill/>
          </a:ln>
        </p:spPr>
      </p:pic>
    </p:spTree>
    <p:custDataLst>
      <p:tags r:id="rId1"/>
    </p:custDataLst>
    <p:extLst>
      <p:ext uri="{BB962C8B-B14F-4D97-AF65-F5344CB8AC3E}">
        <p14:creationId xmlns:p14="http://schemas.microsoft.com/office/powerpoint/2010/main" val="262381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3" name="Imagen 2"/>
          <p:cNvPicPr>
            <a:picLocks noChangeAspect="1"/>
          </p:cNvPicPr>
          <p:nvPr/>
        </p:nvPicPr>
        <p:blipFill>
          <a:blip r:embed="rId5"/>
          <a:stretch>
            <a:fillRect/>
          </a:stretch>
        </p:blipFill>
        <p:spPr>
          <a:xfrm>
            <a:off x="10738259" y="5150610"/>
            <a:ext cx="972148" cy="972148"/>
          </a:xfrm>
          <a:prstGeom prst="ellipse">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332656"/>
            <a:ext cx="2232248" cy="2232248"/>
          </a:xfrm>
          <a:prstGeom prst="rect">
            <a:avLst/>
          </a:prstGeom>
        </p:spPr>
      </p:pic>
      <p:sp>
        <p:nvSpPr>
          <p:cNvPr id="4" name="CuadroTexto 3"/>
          <p:cNvSpPr txBox="1"/>
          <p:nvPr/>
        </p:nvSpPr>
        <p:spPr>
          <a:xfrm>
            <a:off x="621804" y="548680"/>
            <a:ext cx="8856315" cy="461665"/>
          </a:xfrm>
          <a:prstGeom prst="rect">
            <a:avLst/>
          </a:prstGeom>
          <a:noFill/>
        </p:spPr>
        <p:txBody>
          <a:bodyPr wrap="square" rtlCol="0">
            <a:spAutoFit/>
          </a:bodyPr>
          <a:lstStyle/>
          <a:p>
            <a:r>
              <a:rPr lang="es-CO" sz="2400" dirty="0"/>
              <a:t>ASIGNACIÓN DE ACTIVIDADES DE APRENDIZAJE </a:t>
            </a:r>
          </a:p>
        </p:txBody>
      </p:sp>
      <p:sp>
        <p:nvSpPr>
          <p:cNvPr id="8" name="CuadroTexto 7"/>
          <p:cNvSpPr txBox="1"/>
          <p:nvPr/>
        </p:nvSpPr>
        <p:spPr>
          <a:xfrm>
            <a:off x="765820" y="1448780"/>
            <a:ext cx="4104456" cy="621320"/>
          </a:xfrm>
          <a:prstGeom prst="rect">
            <a:avLst/>
          </a:prstGeom>
          <a:noFill/>
        </p:spPr>
        <p:txBody>
          <a:bodyPr wrap="square" rtlCol="0">
            <a:spAutoFit/>
          </a:bodyPr>
          <a:lstStyle/>
          <a:p>
            <a:endParaRPr lang="es-CO" dirty="0"/>
          </a:p>
        </p:txBody>
      </p:sp>
      <p:sp>
        <p:nvSpPr>
          <p:cNvPr id="7" name="CuadroTexto 6"/>
          <p:cNvSpPr txBox="1"/>
          <p:nvPr/>
        </p:nvSpPr>
        <p:spPr>
          <a:xfrm>
            <a:off x="621804" y="1010345"/>
            <a:ext cx="5616624" cy="4801314"/>
          </a:xfrm>
          <a:prstGeom prst="rect">
            <a:avLst/>
          </a:prstGeom>
          <a:noFill/>
        </p:spPr>
        <p:txBody>
          <a:bodyPr wrap="square" rtlCol="0">
            <a:spAutoFit/>
          </a:bodyPr>
          <a:lstStyle/>
          <a:p>
            <a:pPr algn="just"/>
            <a:endParaRPr lang="es-CO" dirty="0"/>
          </a:p>
          <a:p>
            <a:pPr algn="just"/>
            <a:r>
              <a:rPr lang="es-MX" dirty="0"/>
              <a:t>Taller 1. </a:t>
            </a:r>
            <a:r>
              <a:rPr lang="es-MX" b="1" dirty="0"/>
              <a:t>Comprendiendo los conceptos de Excel.</a:t>
            </a:r>
            <a:endParaRPr lang="es-CO" dirty="0"/>
          </a:p>
          <a:p>
            <a:pPr algn="just"/>
            <a:r>
              <a:rPr lang="es-MX" b="1" dirty="0"/>
              <a:t>Descripción</a:t>
            </a:r>
            <a:r>
              <a:rPr lang="es-MX" dirty="0"/>
              <a:t>: Con la ayuda de los contenidos vistos en este módulo realice la siguiente actividad:</a:t>
            </a:r>
            <a:endParaRPr lang="es-CO" dirty="0"/>
          </a:p>
          <a:p>
            <a:pPr algn="just"/>
            <a:r>
              <a:rPr lang="es-MX" dirty="0"/>
              <a:t>   </a:t>
            </a:r>
            <a:endParaRPr lang="es-CO" dirty="0"/>
          </a:p>
          <a:p>
            <a:pPr algn="just"/>
            <a:r>
              <a:rPr lang="es-MX" dirty="0"/>
              <a:t>1. Diseñe una nube de palabras (mínimo 10 palabras) con la ayuda de la aplicación en línea </a:t>
            </a:r>
            <a:r>
              <a:rPr lang="es-MX" dirty="0" err="1"/>
              <a:t>tagul</a:t>
            </a:r>
            <a:r>
              <a:rPr lang="es-MX" dirty="0"/>
              <a:t> sobre los conceptos básicos de Excel teniendo en cuenta los contenidos del módulo, los videos y el material complementario. Por esta razón, se les recuerda observar los distintos videos y los criterios de evaluación rubrica.</a:t>
            </a:r>
            <a:endParaRPr lang="es-CO" dirty="0"/>
          </a:p>
          <a:p>
            <a:pPr algn="just"/>
            <a:r>
              <a:rPr lang="es-MX" dirty="0"/>
              <a:t> </a:t>
            </a:r>
            <a:endParaRPr lang="es-CO" dirty="0"/>
          </a:p>
          <a:p>
            <a:pPr lvl="0"/>
            <a:r>
              <a:rPr lang="es-MX" dirty="0"/>
              <a:t>Video tutorial </a:t>
            </a:r>
            <a:r>
              <a:rPr lang="es-MX" dirty="0" err="1"/>
              <a:t>tagul</a:t>
            </a:r>
            <a:r>
              <a:rPr lang="es-MX" dirty="0"/>
              <a:t>: https://www.youtube.com/watch?v=TR_QwAJYVbY.</a:t>
            </a:r>
            <a:endParaRPr lang="es-CO" dirty="0"/>
          </a:p>
          <a:p>
            <a:pPr lvl="0" algn="just"/>
            <a:r>
              <a:rPr lang="es-MX" dirty="0"/>
              <a:t>Aplicación nube de palabras: https://wordart.com/</a:t>
            </a:r>
            <a:endParaRPr lang="es-CO" dirty="0"/>
          </a:p>
          <a:p>
            <a:pPr algn="just"/>
            <a:endParaRPr lang="es-CO" dirty="0"/>
          </a:p>
        </p:txBody>
      </p:sp>
      <p:pic>
        <p:nvPicPr>
          <p:cNvPr id="22" name="Imagen 21"/>
          <p:cNvPicPr/>
          <p:nvPr/>
        </p:nvPicPr>
        <p:blipFill>
          <a:blip r:embed="rId8">
            <a:extLst>
              <a:ext uri="{28A0092B-C50C-407E-A947-70E740481C1C}">
                <a14:useLocalDpi xmlns:a14="http://schemas.microsoft.com/office/drawing/2010/main" val="0"/>
              </a:ext>
            </a:extLst>
          </a:blip>
          <a:srcRect/>
          <a:stretch>
            <a:fillRect/>
          </a:stretch>
        </p:blipFill>
        <p:spPr bwMode="auto">
          <a:xfrm>
            <a:off x="6383196" y="1163689"/>
            <a:ext cx="3304583" cy="4461946"/>
          </a:xfrm>
          <a:prstGeom prst="rect">
            <a:avLst/>
          </a:prstGeom>
          <a:noFill/>
          <a:ln>
            <a:solidFill>
              <a:schemeClr val="tx1"/>
            </a:solidFill>
          </a:ln>
        </p:spPr>
      </p:pic>
      <p:sp>
        <p:nvSpPr>
          <p:cNvPr id="9" name="CuadroTexto 8"/>
          <p:cNvSpPr txBox="1"/>
          <p:nvPr/>
        </p:nvSpPr>
        <p:spPr>
          <a:xfrm>
            <a:off x="6166420" y="5625635"/>
            <a:ext cx="3959688" cy="584775"/>
          </a:xfrm>
          <a:prstGeom prst="rect">
            <a:avLst/>
          </a:prstGeom>
          <a:noFill/>
        </p:spPr>
        <p:txBody>
          <a:bodyPr wrap="square" rtlCol="0">
            <a:spAutoFit/>
          </a:bodyPr>
          <a:lstStyle/>
          <a:p>
            <a:pPr algn="ctr"/>
            <a:r>
              <a:rPr lang="es-CO" sz="1600" dirty="0"/>
              <a:t>Envió trabajo: Estudiante Samuel Felipe Muñoz Rodríguez ( 501)</a:t>
            </a:r>
          </a:p>
        </p:txBody>
      </p:sp>
    </p:spTree>
    <p:custDataLst>
      <p:tags r:id="rId1"/>
    </p:custDataLst>
    <p:extLst>
      <p:ext uri="{BB962C8B-B14F-4D97-AF65-F5344CB8AC3E}">
        <p14:creationId xmlns:p14="http://schemas.microsoft.com/office/powerpoint/2010/main" val="189653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3" name="Imagen 2"/>
          <p:cNvPicPr>
            <a:picLocks noChangeAspect="1"/>
          </p:cNvPicPr>
          <p:nvPr/>
        </p:nvPicPr>
        <p:blipFill>
          <a:blip r:embed="rId5"/>
          <a:stretch>
            <a:fillRect/>
          </a:stretch>
        </p:blipFill>
        <p:spPr>
          <a:xfrm>
            <a:off x="10738259" y="5150610"/>
            <a:ext cx="972148" cy="972148"/>
          </a:xfrm>
          <a:prstGeom prst="ellipse">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332656"/>
            <a:ext cx="2232248" cy="2232248"/>
          </a:xfrm>
          <a:prstGeom prst="rect">
            <a:avLst/>
          </a:prstGeom>
        </p:spPr>
      </p:pic>
      <p:sp>
        <p:nvSpPr>
          <p:cNvPr id="4" name="CuadroTexto 3"/>
          <p:cNvSpPr txBox="1"/>
          <p:nvPr/>
        </p:nvSpPr>
        <p:spPr>
          <a:xfrm>
            <a:off x="621804" y="548680"/>
            <a:ext cx="8856315" cy="461665"/>
          </a:xfrm>
          <a:prstGeom prst="rect">
            <a:avLst/>
          </a:prstGeom>
          <a:noFill/>
        </p:spPr>
        <p:txBody>
          <a:bodyPr wrap="square" rtlCol="0">
            <a:spAutoFit/>
          </a:bodyPr>
          <a:lstStyle/>
          <a:p>
            <a:r>
              <a:rPr lang="es-CO" sz="2400" dirty="0"/>
              <a:t>CONCLUSIONES </a:t>
            </a:r>
          </a:p>
        </p:txBody>
      </p:sp>
      <p:sp>
        <p:nvSpPr>
          <p:cNvPr id="8" name="CuadroTexto 7"/>
          <p:cNvSpPr txBox="1"/>
          <p:nvPr/>
        </p:nvSpPr>
        <p:spPr>
          <a:xfrm>
            <a:off x="765820" y="1448780"/>
            <a:ext cx="4104456" cy="621320"/>
          </a:xfrm>
          <a:prstGeom prst="rect">
            <a:avLst/>
          </a:prstGeom>
          <a:noFill/>
        </p:spPr>
        <p:txBody>
          <a:bodyPr wrap="square" rtlCol="0">
            <a:spAutoFit/>
          </a:bodyPr>
          <a:lstStyle/>
          <a:p>
            <a:endParaRPr lang="es-CO" dirty="0"/>
          </a:p>
        </p:txBody>
      </p:sp>
      <p:sp>
        <p:nvSpPr>
          <p:cNvPr id="7" name="CuadroTexto 6"/>
          <p:cNvSpPr txBox="1"/>
          <p:nvPr/>
        </p:nvSpPr>
        <p:spPr>
          <a:xfrm>
            <a:off x="744128" y="1175025"/>
            <a:ext cx="8611666" cy="5170646"/>
          </a:xfrm>
          <a:prstGeom prst="rect">
            <a:avLst/>
          </a:prstGeom>
          <a:noFill/>
        </p:spPr>
        <p:txBody>
          <a:bodyPr wrap="square" rtlCol="0">
            <a:spAutoFit/>
          </a:bodyPr>
          <a:lstStyle/>
          <a:p>
            <a:pPr marL="285750" indent="-285750" algn="just">
              <a:buFont typeface="Arial" panose="020B0604020202020204" pitchFamily="34" charset="0"/>
              <a:buChar char="•"/>
            </a:pPr>
            <a:r>
              <a:rPr lang="es-MX" sz="2400" dirty="0">
                <a:latin typeface="Times New Roman" panose="02020603050405020304" pitchFamily="18" charset="0"/>
                <a:ea typeface="Cambria" panose="02040503050406030204" pitchFamily="18" charset="0"/>
              </a:rPr>
              <a:t>Se puede afirmar que la hipótesis de investigación sobre la influencia de la plataforma educativa </a:t>
            </a:r>
            <a:r>
              <a:rPr lang="es-MX" sz="2400" i="1" dirty="0">
                <a:latin typeface="Times New Roman" panose="02020603050405020304" pitchFamily="18" charset="0"/>
                <a:ea typeface="Cambria" panose="02040503050406030204" pitchFamily="18" charset="0"/>
              </a:rPr>
              <a:t>Moodle</a:t>
            </a:r>
            <a:r>
              <a:rPr lang="es-MX" sz="2400" dirty="0">
                <a:latin typeface="Times New Roman" panose="02020603050405020304" pitchFamily="18" charset="0"/>
                <a:ea typeface="Cambria" panose="02040503050406030204" pitchFamily="18" charset="0"/>
              </a:rPr>
              <a:t> fue eficiente para el rendimiento académico de los estudiantes de grado 5 en el área de Tecnología e Informática.</a:t>
            </a:r>
          </a:p>
          <a:p>
            <a:endParaRPr lang="es-MX" sz="2400" dirty="0">
              <a:latin typeface="Times New Roman" panose="02020603050405020304" pitchFamily="18" charset="0"/>
              <a:ea typeface="Cambria" panose="02040503050406030204" pitchFamily="18" charset="0"/>
            </a:endParaRPr>
          </a:p>
          <a:p>
            <a:pPr marL="285750" indent="-285750" algn="just">
              <a:buFont typeface="Arial" panose="020B0604020202020204" pitchFamily="34" charset="0"/>
              <a:buChar char="•"/>
            </a:pPr>
            <a:r>
              <a:rPr lang="es-MX" sz="2400" dirty="0">
                <a:latin typeface="Times New Roman" panose="02020603050405020304" pitchFamily="18" charset="0"/>
                <a:ea typeface="Cambria" panose="02040503050406030204" pitchFamily="18" charset="0"/>
              </a:rPr>
              <a:t>El recurso asíncrono del chat en los dispositivos móviles se consideraba prohibido en la clase, pero que en este tiempo de cambio forzado en la educación a distancia y virtual por la pandemia producto del virus COVID 19, se ha convertido en un recurso digital imprescindible para el conocimiento y la comunicación </a:t>
            </a:r>
            <a:r>
              <a:rPr lang="es-CO" sz="2400" dirty="0">
                <a:latin typeface="Times New Roman" panose="02020603050405020304" pitchFamily="18" charset="0"/>
                <a:ea typeface="Cambria" panose="02040503050406030204" pitchFamily="18" charset="0"/>
              </a:rPr>
              <a:t>(Ugur, 2020)</a:t>
            </a:r>
            <a:r>
              <a:rPr lang="es-MX" sz="2400" dirty="0">
                <a:latin typeface="Times New Roman" panose="02020603050405020304" pitchFamily="18" charset="0"/>
                <a:ea typeface="Cambria" panose="02040503050406030204" pitchFamily="18" charset="0"/>
              </a:rPr>
              <a:t> entre los profesores con los estudiantes y los padres de familia que se están adaptando a las tecnologías educativas junto con la plataforma virtual.</a:t>
            </a:r>
          </a:p>
          <a:p>
            <a:pPr algn="just"/>
            <a:endParaRPr lang="es-CO" dirty="0"/>
          </a:p>
        </p:txBody>
      </p:sp>
    </p:spTree>
    <p:custDataLst>
      <p:tags r:id="rId1"/>
    </p:custDataLst>
    <p:extLst>
      <p:ext uri="{BB962C8B-B14F-4D97-AF65-F5344CB8AC3E}">
        <p14:creationId xmlns:p14="http://schemas.microsoft.com/office/powerpoint/2010/main" val="80821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5860" y="404664"/>
            <a:ext cx="9751060" cy="908968"/>
          </a:xfrm>
        </p:spPr>
        <p:txBody>
          <a:bodyPr rtlCol="0"/>
          <a:lstStyle/>
          <a:p>
            <a:pPr algn="ctr"/>
            <a:r>
              <a:rPr lang="es-ES" dirty="0"/>
              <a:t>PROBLEMA DE INVESTIGACIÓN </a:t>
            </a: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5"/>
          <a:stretch>
            <a:fillRect/>
          </a:stretch>
        </p:blipFill>
        <p:spPr>
          <a:xfrm>
            <a:off x="10738259" y="5150610"/>
            <a:ext cx="972148" cy="972148"/>
          </a:xfrm>
          <a:prstGeom prst="ellipse">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8" name="CuadroTexto 7"/>
          <p:cNvSpPr txBox="1"/>
          <p:nvPr/>
        </p:nvSpPr>
        <p:spPr>
          <a:xfrm>
            <a:off x="890431" y="2108576"/>
            <a:ext cx="5832648" cy="3323987"/>
          </a:xfrm>
          <a:prstGeom prst="rect">
            <a:avLst/>
          </a:prstGeom>
          <a:noFill/>
        </p:spPr>
        <p:txBody>
          <a:bodyPr wrap="square" rtlCol="0">
            <a:spAutoFit/>
          </a:bodyPr>
          <a:lstStyle/>
          <a:p>
            <a:pPr algn="just"/>
            <a:r>
              <a:rPr lang="es-MX" sz="3200" dirty="0">
                <a:latin typeface="Times New Roman" panose="02020603050405020304" pitchFamily="18" charset="0"/>
                <a:ea typeface="Cambria" panose="02040503050406030204" pitchFamily="18" charset="0"/>
              </a:rPr>
              <a:t>¿Cuál es el impacto de la plataforma educativa Moodle en el rendimiento académico de los estudiantes del grado 5 en el área de Tecnología e Informática del Instituto Colombo Sueco?</a:t>
            </a:r>
            <a:endParaRPr lang="es-CO" sz="3200" dirty="0">
              <a:latin typeface="Times New Roman" panose="02020603050405020304" pitchFamily="18" charset="0"/>
              <a:ea typeface="Cambria" panose="02040503050406030204" pitchFamily="18" charset="0"/>
            </a:endParaRPr>
          </a:p>
          <a:p>
            <a:endParaRPr lang="es-CO" dirty="0"/>
          </a:p>
        </p:txBody>
      </p:sp>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0516" y="1832163"/>
            <a:ext cx="3318804" cy="3600400"/>
          </a:xfrm>
          <a:prstGeom prst="rect">
            <a:avLst/>
          </a:prstGeom>
        </p:spPr>
      </p:pic>
    </p:spTree>
    <p:custDataLst>
      <p:tags r:id="rId1"/>
    </p:custDataLst>
    <p:extLst>
      <p:ext uri="{BB962C8B-B14F-4D97-AF65-F5344CB8AC3E}">
        <p14:creationId xmlns:p14="http://schemas.microsoft.com/office/powerpoint/2010/main" val="3819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3" name="Imagen 2"/>
          <p:cNvPicPr>
            <a:picLocks noChangeAspect="1"/>
          </p:cNvPicPr>
          <p:nvPr/>
        </p:nvPicPr>
        <p:blipFill>
          <a:blip r:embed="rId5"/>
          <a:stretch>
            <a:fillRect/>
          </a:stretch>
        </p:blipFill>
        <p:spPr>
          <a:xfrm>
            <a:off x="10738259" y="5150610"/>
            <a:ext cx="972148" cy="972148"/>
          </a:xfrm>
          <a:prstGeom prst="ellipse">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332656"/>
            <a:ext cx="2232248" cy="2232248"/>
          </a:xfrm>
          <a:prstGeom prst="rect">
            <a:avLst/>
          </a:prstGeom>
        </p:spPr>
      </p:pic>
      <p:sp>
        <p:nvSpPr>
          <p:cNvPr id="4" name="CuadroTexto 3"/>
          <p:cNvSpPr txBox="1"/>
          <p:nvPr/>
        </p:nvSpPr>
        <p:spPr>
          <a:xfrm>
            <a:off x="621804" y="548680"/>
            <a:ext cx="8856315" cy="461665"/>
          </a:xfrm>
          <a:prstGeom prst="rect">
            <a:avLst/>
          </a:prstGeom>
          <a:noFill/>
        </p:spPr>
        <p:txBody>
          <a:bodyPr wrap="square" rtlCol="0">
            <a:spAutoFit/>
          </a:bodyPr>
          <a:lstStyle/>
          <a:p>
            <a:r>
              <a:rPr lang="es-CO" sz="2400" dirty="0"/>
              <a:t>CONCLUSIONES </a:t>
            </a:r>
          </a:p>
        </p:txBody>
      </p:sp>
      <p:sp>
        <p:nvSpPr>
          <p:cNvPr id="8" name="CuadroTexto 7"/>
          <p:cNvSpPr txBox="1"/>
          <p:nvPr/>
        </p:nvSpPr>
        <p:spPr>
          <a:xfrm>
            <a:off x="765820" y="1448780"/>
            <a:ext cx="4104456" cy="621320"/>
          </a:xfrm>
          <a:prstGeom prst="rect">
            <a:avLst/>
          </a:prstGeom>
          <a:noFill/>
        </p:spPr>
        <p:txBody>
          <a:bodyPr wrap="square" rtlCol="0">
            <a:spAutoFit/>
          </a:bodyPr>
          <a:lstStyle/>
          <a:p>
            <a:endParaRPr lang="es-CO" dirty="0"/>
          </a:p>
        </p:txBody>
      </p:sp>
      <p:sp>
        <p:nvSpPr>
          <p:cNvPr id="7" name="CuadroTexto 6"/>
          <p:cNvSpPr txBox="1"/>
          <p:nvPr/>
        </p:nvSpPr>
        <p:spPr>
          <a:xfrm>
            <a:off x="744128" y="1034977"/>
            <a:ext cx="8611666" cy="5170646"/>
          </a:xfrm>
          <a:prstGeom prst="rect">
            <a:avLst/>
          </a:prstGeom>
          <a:noFill/>
        </p:spPr>
        <p:txBody>
          <a:bodyPr wrap="square" rtlCol="0">
            <a:spAutoFit/>
          </a:bodyPr>
          <a:lstStyle/>
          <a:p>
            <a:pPr marL="285750" indent="-285750" algn="just">
              <a:buFont typeface="Arial" panose="020B0604020202020204" pitchFamily="34" charset="0"/>
              <a:buChar char="•"/>
            </a:pPr>
            <a:r>
              <a:rPr lang="es-CO" sz="2400" dirty="0">
                <a:latin typeface="Times New Roman" panose="02020603050405020304" pitchFamily="18" charset="0"/>
                <a:ea typeface="Cambria" panose="02040503050406030204" pitchFamily="18" charset="0"/>
              </a:rPr>
              <a:t>Se logra la identificación del rendimiento académico en el área de Tecnología e Informática de los estudiantes de grado 5. Cuando se inicia el estudio, la mayoría no sabía sobre la plataforma Moodle como herramienta tecnológica para los procesos académicos de la asignatura; muchos desconocían aspectos puntuales de la utilización de la hoja de cálculo de Excel. </a:t>
            </a:r>
          </a:p>
          <a:p>
            <a:pPr marL="285750" indent="-285750" algn="just">
              <a:buFont typeface="Arial" panose="020B0604020202020204" pitchFamily="34" charset="0"/>
              <a:buChar char="•"/>
            </a:pPr>
            <a:r>
              <a:rPr lang="es-CO" sz="2400" dirty="0">
                <a:latin typeface="Times New Roman" panose="02020603050405020304" pitchFamily="18" charset="0"/>
                <a:ea typeface="Cambria" panose="02040503050406030204" pitchFamily="18" charset="0"/>
              </a:rPr>
              <a:t>La implementación del entorno virtual de aprendizaje de Moodle como herramienta tecnológica en los procesos académicos que se desarrollaron en el área de Tecnología e Informática con los estudiantes de grado 5 con la temática de la hoja de cálculo Excel permitió que adquirieran habilidades en la utilización de ésta, con errores en algunos aspectos puntuales que es normal en el aprendizaje de nuevos conceptos.</a:t>
            </a:r>
          </a:p>
          <a:p>
            <a:pPr algn="just"/>
            <a:endParaRPr lang="es-CO" dirty="0"/>
          </a:p>
        </p:txBody>
      </p:sp>
    </p:spTree>
    <p:custDataLst>
      <p:tags r:id="rId1"/>
    </p:custDataLst>
    <p:extLst>
      <p:ext uri="{BB962C8B-B14F-4D97-AF65-F5344CB8AC3E}">
        <p14:creationId xmlns:p14="http://schemas.microsoft.com/office/powerpoint/2010/main" val="86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3" name="Imagen 2"/>
          <p:cNvPicPr>
            <a:picLocks noChangeAspect="1"/>
          </p:cNvPicPr>
          <p:nvPr/>
        </p:nvPicPr>
        <p:blipFill>
          <a:blip r:embed="rId5"/>
          <a:stretch>
            <a:fillRect/>
          </a:stretch>
        </p:blipFill>
        <p:spPr>
          <a:xfrm>
            <a:off x="10738259" y="5150610"/>
            <a:ext cx="972148" cy="972148"/>
          </a:xfrm>
          <a:prstGeom prst="ellipse">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332656"/>
            <a:ext cx="2232248" cy="2232248"/>
          </a:xfrm>
          <a:prstGeom prst="rect">
            <a:avLst/>
          </a:prstGeom>
        </p:spPr>
      </p:pic>
      <p:sp>
        <p:nvSpPr>
          <p:cNvPr id="4" name="CuadroTexto 3"/>
          <p:cNvSpPr txBox="1"/>
          <p:nvPr/>
        </p:nvSpPr>
        <p:spPr>
          <a:xfrm>
            <a:off x="621804" y="548680"/>
            <a:ext cx="8856315" cy="461665"/>
          </a:xfrm>
          <a:prstGeom prst="rect">
            <a:avLst/>
          </a:prstGeom>
          <a:noFill/>
        </p:spPr>
        <p:txBody>
          <a:bodyPr wrap="square" rtlCol="0">
            <a:spAutoFit/>
          </a:bodyPr>
          <a:lstStyle/>
          <a:p>
            <a:r>
              <a:rPr lang="es-CO" sz="2400" dirty="0"/>
              <a:t> </a:t>
            </a:r>
          </a:p>
        </p:txBody>
      </p:sp>
      <p:sp>
        <p:nvSpPr>
          <p:cNvPr id="8" name="CuadroTexto 7"/>
          <p:cNvSpPr txBox="1"/>
          <p:nvPr/>
        </p:nvSpPr>
        <p:spPr>
          <a:xfrm>
            <a:off x="765820" y="1448780"/>
            <a:ext cx="4104456" cy="621320"/>
          </a:xfrm>
          <a:prstGeom prst="rect">
            <a:avLst/>
          </a:prstGeom>
          <a:noFill/>
        </p:spPr>
        <p:txBody>
          <a:bodyPr wrap="square" rtlCol="0">
            <a:spAutoFit/>
          </a:bodyPr>
          <a:lstStyle/>
          <a:p>
            <a:endParaRPr lang="es-CO" dirty="0"/>
          </a:p>
        </p:txBody>
      </p:sp>
      <p:sp>
        <p:nvSpPr>
          <p:cNvPr id="9" name="CuadroTexto 8"/>
          <p:cNvSpPr txBox="1"/>
          <p:nvPr/>
        </p:nvSpPr>
        <p:spPr>
          <a:xfrm>
            <a:off x="774204" y="701080"/>
            <a:ext cx="8856315" cy="461665"/>
          </a:xfrm>
          <a:prstGeom prst="rect">
            <a:avLst/>
          </a:prstGeom>
          <a:noFill/>
        </p:spPr>
        <p:txBody>
          <a:bodyPr wrap="square" rtlCol="0">
            <a:spAutoFit/>
          </a:bodyPr>
          <a:lstStyle/>
          <a:p>
            <a:pPr algn="ctr"/>
            <a:r>
              <a:rPr lang="es-CO" sz="2400" dirty="0"/>
              <a:t>RECONOCIMIENTO  </a:t>
            </a:r>
          </a:p>
        </p:txBody>
      </p:sp>
      <p:pic>
        <p:nvPicPr>
          <p:cNvPr id="10" name="Imagen 9"/>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2883602" y="435406"/>
            <a:ext cx="4954033" cy="6408712"/>
          </a:xfrm>
          <a:prstGeom prst="rect">
            <a:avLst/>
          </a:prstGeom>
          <a:noFill/>
          <a:ln>
            <a:noFill/>
          </a:ln>
        </p:spPr>
      </p:pic>
    </p:spTree>
    <p:custDataLst>
      <p:tags r:id="rId1"/>
    </p:custDataLst>
    <p:extLst>
      <p:ext uri="{BB962C8B-B14F-4D97-AF65-F5344CB8AC3E}">
        <p14:creationId xmlns:p14="http://schemas.microsoft.com/office/powerpoint/2010/main" val="164321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3" name="Imagen 2"/>
          <p:cNvPicPr>
            <a:picLocks noChangeAspect="1"/>
          </p:cNvPicPr>
          <p:nvPr/>
        </p:nvPicPr>
        <p:blipFill>
          <a:blip r:embed="rId5"/>
          <a:stretch>
            <a:fillRect/>
          </a:stretch>
        </p:blipFill>
        <p:spPr>
          <a:xfrm>
            <a:off x="10738259" y="5150610"/>
            <a:ext cx="972148" cy="972148"/>
          </a:xfrm>
          <a:prstGeom prst="ellipse">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332656"/>
            <a:ext cx="2232248" cy="2232248"/>
          </a:xfrm>
          <a:prstGeom prst="rect">
            <a:avLst/>
          </a:prstGeom>
        </p:spPr>
      </p:pic>
      <p:sp>
        <p:nvSpPr>
          <p:cNvPr id="4" name="CuadroTexto 3"/>
          <p:cNvSpPr txBox="1"/>
          <p:nvPr/>
        </p:nvSpPr>
        <p:spPr>
          <a:xfrm>
            <a:off x="442118" y="458796"/>
            <a:ext cx="8856315" cy="461665"/>
          </a:xfrm>
          <a:prstGeom prst="rect">
            <a:avLst/>
          </a:prstGeom>
          <a:noFill/>
        </p:spPr>
        <p:txBody>
          <a:bodyPr wrap="square" rtlCol="0">
            <a:spAutoFit/>
          </a:bodyPr>
          <a:lstStyle/>
          <a:p>
            <a:r>
              <a:rPr lang="es-CO" sz="2400" dirty="0"/>
              <a:t>REFERENCIAS   </a:t>
            </a:r>
          </a:p>
        </p:txBody>
      </p:sp>
      <p:sp>
        <p:nvSpPr>
          <p:cNvPr id="8" name="CuadroTexto 7"/>
          <p:cNvSpPr txBox="1"/>
          <p:nvPr/>
        </p:nvSpPr>
        <p:spPr>
          <a:xfrm>
            <a:off x="765820" y="1448780"/>
            <a:ext cx="4104456" cy="621320"/>
          </a:xfrm>
          <a:prstGeom prst="rect">
            <a:avLst/>
          </a:prstGeom>
          <a:noFill/>
        </p:spPr>
        <p:txBody>
          <a:bodyPr wrap="square" rtlCol="0">
            <a:spAutoFit/>
          </a:bodyPr>
          <a:lstStyle/>
          <a:p>
            <a:endParaRPr lang="es-CO" dirty="0"/>
          </a:p>
        </p:txBody>
      </p:sp>
      <p:sp>
        <p:nvSpPr>
          <p:cNvPr id="10" name="Marcador de contenido 2">
            <a:extLst>
              <a:ext uri="{FF2B5EF4-FFF2-40B4-BE49-F238E27FC236}">
                <a16:creationId xmlns:a16="http://schemas.microsoft.com/office/drawing/2014/main" id="{9C7D640F-791D-4E17-9A36-ACDD4B8FD72E}"/>
              </a:ext>
            </a:extLst>
          </p:cNvPr>
          <p:cNvSpPr txBox="1">
            <a:spLocks/>
          </p:cNvSpPr>
          <p:nvPr/>
        </p:nvSpPr>
        <p:spPr>
          <a:xfrm>
            <a:off x="549796" y="864697"/>
            <a:ext cx="9217024" cy="5880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45720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Arenas, M. (2020). Creencia, experiencia y la intención de uso de los Ambientes virtuales de aprendizaje (AVA) de los docentes del Campus León de la Universidad de Guanajuato. </a:t>
            </a:r>
            <a:r>
              <a:rPr kumimoji="0" lang="es-MX" sz="13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Congreso mundial de educación </a:t>
            </a:r>
            <a:r>
              <a:rPr kumimoji="0" lang="es-MX" sz="1300" b="0" i="1"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Cambria" panose="02040503050406030204" pitchFamily="18" charset="0"/>
                <a:cs typeface="+mn-cs"/>
              </a:rPr>
              <a:t>Lasaliana</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 (359-371). México, D.F.</a:t>
            </a:r>
            <a:endParaRPr kumimoji="0" lang="es-CO"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endParaRPr>
          </a:p>
          <a:p>
            <a:pPr marL="180000" marR="0" lvl="0" indent="-45720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Bedregal, N., Cornejo, V., </a:t>
            </a:r>
            <a:r>
              <a:rPr kumimoji="0" lang="es-MX" sz="1300" b="0" i="0"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Cambria" panose="02040503050406030204" pitchFamily="18" charset="0"/>
                <a:cs typeface="+mn-cs"/>
              </a:rPr>
              <a:t>Tupacyupanqui</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 D. y Flores, S. (2019). Evaluación de la percepción estudiantil en relación al uso de la plataforma Moodle desde la perspectiva del TAM. </a:t>
            </a:r>
            <a:r>
              <a:rPr kumimoji="0" lang="es-MX" sz="13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Ingeniare. Revista chilena de ingeniería</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 </a:t>
            </a:r>
            <a:r>
              <a:rPr kumimoji="0" lang="es-MX" sz="13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27</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(4), 707-718.</a:t>
            </a:r>
            <a:endParaRPr kumimoji="0" lang="es-CO"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endParaRPr>
          </a:p>
          <a:p>
            <a:pPr marL="180000" marR="0" lvl="0" indent="-45720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Black, S. (2017). </a:t>
            </a:r>
            <a:r>
              <a:rPr kumimoji="0" lang="es-MX" sz="13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Utilización de la plataforma MOODLE en la asignatura de ciencias sociales-un estudio de caso en estudiantes de primero de bachillerato de la institución educativa "Lev Vygotsky" </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[tesis de maestría, Instituto Politécnico de </a:t>
            </a:r>
            <a:r>
              <a:rPr kumimoji="0" lang="es-MX" sz="1300" b="0" i="0"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Cambria" panose="02040503050406030204" pitchFamily="18" charset="0"/>
                <a:cs typeface="+mn-cs"/>
              </a:rPr>
              <a:t>Leira</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 Repositorio IPL. </a:t>
            </a:r>
            <a:r>
              <a:rPr kumimoji="0" lang="es-MX" sz="13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hlinkClick r:id="rId8">
                  <a:extLst>
                    <a:ext uri="{A12FA001-AC4F-418D-AE19-62706E023703}">
                      <ahyp:hlinkClr xmlns:ahyp="http://schemas.microsoft.com/office/drawing/2018/hyperlinkcolor" val="tx"/>
                    </a:ext>
                  </a:extLst>
                </a:hlinkClick>
              </a:rPr>
              <a:t>https://iconline.ipleiria.pt/bitstream/10400.8/2972/1/Relat%C3%B3rio%20Final_Sonia%20Hernandez.pdf</a:t>
            </a:r>
            <a:endParaRPr kumimoji="0" lang="es-CO" sz="13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endParaRPr>
          </a:p>
          <a:p>
            <a:pPr marL="180000" marR="0" lvl="0" indent="-45720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err="1">
                <a:ln>
                  <a:noFill/>
                </a:ln>
                <a:effectLst/>
                <a:uLnTx/>
                <a:uFillTx/>
                <a:latin typeface="Times New Roman" panose="02020603050405020304" pitchFamily="18" charset="0"/>
                <a:ea typeface="Cambria" panose="02040503050406030204" pitchFamily="18" charset="0"/>
                <a:cs typeface="+mn-cs"/>
              </a:rPr>
              <a:t>Cabi</a:t>
            </a:r>
            <a:r>
              <a:rPr kumimoji="0" lang="en-US" sz="13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rPr>
              <a:t>, E. (2018). The Impact of the Flipped Classroom Model on Students' Academic Achievement. </a:t>
            </a:r>
            <a:r>
              <a:rPr kumimoji="0" lang="en-US" sz="1300" b="0" i="1"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rPr>
              <a:t>International Review of Research in Open and Distributed Learning</a:t>
            </a:r>
            <a:r>
              <a:rPr kumimoji="0" lang="en-US" sz="13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rPr>
              <a:t>, </a:t>
            </a:r>
            <a:r>
              <a:rPr kumimoji="0" lang="en-US" sz="1300" b="0" i="1"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rPr>
              <a:t>19</a:t>
            </a:r>
            <a:r>
              <a:rPr kumimoji="0" lang="en-US" sz="13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rPr>
              <a:t>(3), 202-221.</a:t>
            </a:r>
            <a:endParaRPr kumimoji="0" lang="es-CO" sz="13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endParaRPr>
          </a:p>
          <a:p>
            <a:pPr marL="180000" marR="0" lvl="0" indent="-45720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err="1">
                <a:ln>
                  <a:noFill/>
                </a:ln>
                <a:effectLst/>
                <a:uLnTx/>
                <a:uFillTx/>
                <a:latin typeface="Times New Roman" panose="02020603050405020304" pitchFamily="18" charset="0"/>
                <a:ea typeface="Cambria" panose="02040503050406030204" pitchFamily="18" charset="0"/>
                <a:cs typeface="+mn-cs"/>
              </a:rPr>
              <a:t>Casallas</a:t>
            </a:r>
            <a:r>
              <a:rPr kumimoji="0" lang="en-US" sz="13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rPr>
              <a:t>, L., Rojas, J. y Sánchez, S. (2017). </a:t>
            </a:r>
            <a:r>
              <a:rPr kumimoji="0" lang="es-MX" sz="1300" b="0" i="1"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rPr>
              <a:t>Implementación de una plataforma educativa mediada por las TIC para el fortalecimiento de la resolución de conflictos</a:t>
            </a:r>
            <a:r>
              <a:rPr kumimoji="0" lang="es-MX" sz="13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rPr>
              <a:t> [tesis de maestría, Universidad de la Sabana]. Repositorio US. </a:t>
            </a:r>
            <a:r>
              <a:rPr kumimoji="0" lang="es-MX" sz="1300" b="0" i="0" u="sng"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hlinkClick r:id="rId9">
                  <a:extLst>
                    <a:ext uri="{A12FA001-AC4F-418D-AE19-62706E023703}">
                      <ahyp:hlinkClr xmlns:ahyp="http://schemas.microsoft.com/office/drawing/2018/hyperlinkcolor" val="tx"/>
                    </a:ext>
                  </a:extLst>
                </a:hlinkClick>
              </a:rPr>
              <a:t>https://intellectum.unisabana.edu.co/handle/10818/30360</a:t>
            </a:r>
            <a:endParaRPr kumimoji="0" lang="es-MX" sz="1300" b="0" i="0" u="sng"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endParaRPr>
          </a:p>
          <a:p>
            <a:pPr marL="180000" marR="0" lvl="0" indent="-45720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s-MX" sz="1300" b="0" i="0" u="none" strike="noStrike" kern="1200" cap="none" spc="0" normalizeH="0" baseline="0" noProof="0" dirty="0">
                <a:ln>
                  <a:noFill/>
                </a:ln>
                <a:effectLst/>
                <a:uLnTx/>
                <a:uFillTx/>
                <a:latin typeface="Times New Roman" panose="02020603050405020304" pitchFamily="18" charset="0"/>
                <a:ea typeface="Cambria" panose="02040503050406030204" pitchFamily="18" charset="0"/>
                <a:cs typeface="+mn-cs"/>
              </a:rPr>
              <a:t>Cedeño, E. y  Murillo, J. (2019). Entornos virtuales de aprendizaje </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y su rol innovador en el proceso de enseñanza. </a:t>
            </a:r>
            <a:r>
              <a:rPr kumimoji="0" lang="es-MX" sz="13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REHUSO</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 </a:t>
            </a:r>
            <a:r>
              <a:rPr kumimoji="0" lang="es-MX" sz="13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4</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(1), 119-127.</a:t>
            </a:r>
          </a:p>
          <a:p>
            <a:pPr marL="180000" marR="0" lvl="0" indent="-45720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Césped, A., Aedo, E. y Césped, G. (2020). Efecto del entrenamiento aeróbico en el rendimiento académico de estudiantes de octavo básico. </a:t>
            </a:r>
            <a:r>
              <a:rPr kumimoji="0" lang="es-MX" sz="1300" b="0" i="1"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Cambria" panose="02040503050406030204" pitchFamily="18" charset="0"/>
                <a:cs typeface="+mn-cs"/>
              </a:rPr>
              <a:t>Emásf</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 </a:t>
            </a:r>
            <a:r>
              <a:rPr kumimoji="0" lang="es-MX" sz="13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62</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 42-52.</a:t>
            </a:r>
          </a:p>
          <a:p>
            <a:pPr marL="180000" marR="0" lvl="0" indent="-45720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De Angelis, P. y Villanueva, S. (2020). </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Competencias iniciales de estudiantes en ambientes virtuales de aprendizaje: ¿con qué contamos los tutores? </a:t>
            </a:r>
            <a:r>
              <a:rPr kumimoji="0" lang="es-MX" sz="13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Reflexión académica en diseño y comunicación</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 </a:t>
            </a:r>
            <a:r>
              <a:rPr kumimoji="0" lang="es-MX" sz="13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43</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 89-91.</a:t>
            </a:r>
          </a:p>
          <a:p>
            <a:pPr marL="180000" marR="0" lvl="0" indent="-45720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Díaz, F. y Arévalo, A. (2017). Requerimientos pedagógicos para un ambiente virtual de aprendizaje. </a:t>
            </a:r>
            <a:r>
              <a:rPr kumimoji="0" lang="es-MX" sz="13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Revista cubana de contabilidad y finanzas</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 </a:t>
            </a:r>
            <a:r>
              <a:rPr kumimoji="0" lang="es-MX" sz="1300" b="0" i="1"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11</a:t>
            </a:r>
            <a:r>
              <a:rPr kumimoji="0" lang="es-MX"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rPr>
              <a:t>(1), 46-58.</a:t>
            </a:r>
            <a:endParaRPr kumimoji="0" lang="es-CO" sz="13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endParaRP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endParaRPr kumimoji="0" lang="es-CO" sz="1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mbria" panose="02040503050406030204" pitchFamily="18"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CO"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9262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197868" y="62008"/>
            <a:ext cx="9751060" cy="1168400"/>
          </a:xfrm>
        </p:spPr>
        <p:txBody>
          <a:bodyPr rtlCol="0"/>
          <a:lstStyle/>
          <a:p>
            <a:pPr algn="ctr"/>
            <a:r>
              <a:rPr lang="es-ES" dirty="0"/>
              <a:t>OBJETIVO</a:t>
            </a:r>
          </a:p>
        </p:txBody>
      </p:sp>
      <p:sp>
        <p:nvSpPr>
          <p:cNvPr id="14" name="Marcador de posición de contenido 13"/>
          <p:cNvSpPr>
            <a:spLocks noGrp="1"/>
          </p:cNvSpPr>
          <p:nvPr>
            <p:ph idx="1"/>
          </p:nvPr>
        </p:nvSpPr>
        <p:spPr>
          <a:xfrm>
            <a:off x="765107" y="1318603"/>
            <a:ext cx="9434475" cy="4267200"/>
          </a:xfrm>
        </p:spPr>
        <p:txBody>
          <a:bodyPr rtlCol="0">
            <a:normAutofit fontScale="85000" lnSpcReduction="10000"/>
          </a:bodyPr>
          <a:lstStyle/>
          <a:p>
            <a:pPr algn="just"/>
            <a:r>
              <a:rPr lang="es-ES" dirty="0"/>
              <a:t>General</a:t>
            </a:r>
          </a:p>
          <a:p>
            <a:pPr algn="just"/>
            <a:r>
              <a:rPr lang="es-CO" dirty="0"/>
              <a:t>Evaluar el uso de la plataforma educativa Moodle en el área de Tecnología e Informática en 79 estudiantes de grado 5 de la Educación Básica Primaria del Instituto Colombo Sueco.</a:t>
            </a:r>
          </a:p>
          <a:p>
            <a:pPr algn="just"/>
            <a:r>
              <a:rPr lang="es-ES" dirty="0"/>
              <a:t>Específicos </a:t>
            </a:r>
          </a:p>
          <a:p>
            <a:pPr algn="just"/>
            <a:r>
              <a:rPr lang="es-CO" dirty="0"/>
              <a:t>Identificar el rendimiento académico en el área de Tecnología e Informática de los estudiantes de grado 5.</a:t>
            </a:r>
          </a:p>
          <a:p>
            <a:pPr algn="just"/>
            <a:r>
              <a:rPr lang="es-CO" dirty="0"/>
              <a:t>Implementar el entorno virtual de aprendizaje de Moodle como herramienta tecnológica en los procesos académicos que se desarrollan en el área de Tecnología e Informática en los estudiantes de grado 5.</a:t>
            </a:r>
          </a:p>
          <a:p>
            <a:pPr algn="just"/>
            <a:r>
              <a:rPr lang="es-CO" dirty="0"/>
              <a:t>Analizar la relación entre el uso de la plataforma educativa Moodle y el rendimiento académico en el área de informática en los estudiantes de grado 5.</a:t>
            </a:r>
          </a:p>
          <a:p>
            <a:endParaRPr lang="es-CO" dirty="0"/>
          </a:p>
          <a:p>
            <a:endParaRPr lang="es-CO" dirty="0"/>
          </a:p>
          <a:p>
            <a:endParaRPr lang="es-ES" dirty="0"/>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8651" y="2566456"/>
            <a:ext cx="1021756" cy="1021756"/>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780" y="5688529"/>
            <a:ext cx="2279384" cy="764142"/>
          </a:xfrm>
          <a:prstGeom prst="rect">
            <a:avLst/>
          </a:prstGeom>
        </p:spPr>
      </p:pic>
      <p:pic>
        <p:nvPicPr>
          <p:cNvPr id="8" name="Imagen 7"/>
          <p:cNvPicPr>
            <a:picLocks noChangeAspect="1"/>
          </p:cNvPicPr>
          <p:nvPr/>
        </p:nvPicPr>
        <p:blipFill>
          <a:blip r:embed="rId7"/>
          <a:stretch>
            <a:fillRect/>
          </a:stretch>
        </p:blipFill>
        <p:spPr>
          <a:xfrm>
            <a:off x="10738259" y="5150610"/>
            <a:ext cx="972148" cy="972148"/>
          </a:xfrm>
          <a:prstGeom prst="ellipse">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66820" y="280498"/>
            <a:ext cx="2232248" cy="2232248"/>
          </a:xfrm>
          <a:prstGeom prst="rect">
            <a:avLst/>
          </a:prstGeom>
        </p:spPr>
      </p:pic>
    </p:spTree>
    <p:custDataLst>
      <p:tags r:id="rId1"/>
    </p:custDataLst>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a:t>CONTEXTO </a:t>
            </a:r>
          </a:p>
        </p:txBody>
      </p:sp>
      <p:sp>
        <p:nvSpPr>
          <p:cNvPr id="3" name="Marcador de posición de texto 2"/>
          <p:cNvSpPr>
            <a:spLocks noGrp="1"/>
          </p:cNvSpPr>
          <p:nvPr>
            <p:ph type="body" idx="1"/>
          </p:nvPr>
        </p:nvSpPr>
        <p:spPr/>
        <p:txBody>
          <a:bodyPr rtlCol="0">
            <a:normAutofit fontScale="47500" lnSpcReduction="20000"/>
          </a:bodyPr>
          <a:lstStyle/>
          <a:p>
            <a:endParaRPr lang="en-US" sz="2900" i="1" dirty="0"/>
          </a:p>
          <a:p>
            <a:r>
              <a:rPr lang="en-US" sz="2900" i="1" dirty="0" err="1"/>
              <a:t>Localidad</a:t>
            </a:r>
            <a:r>
              <a:rPr lang="en-US" sz="2900" i="1" dirty="0"/>
              <a:t> de </a:t>
            </a:r>
            <a:r>
              <a:rPr lang="en-US" sz="2900" i="1" dirty="0" err="1"/>
              <a:t>Usaquén</a:t>
            </a:r>
            <a:r>
              <a:rPr lang="en-US" sz="2900" i="1" dirty="0"/>
              <a:t> en </a:t>
            </a:r>
            <a:r>
              <a:rPr lang="en-US" sz="2900" i="1" dirty="0" err="1"/>
              <a:t>mapa</a:t>
            </a:r>
            <a:r>
              <a:rPr lang="en-US" sz="2900" i="1" dirty="0"/>
              <a:t> de Bogotá, D. C.</a:t>
            </a:r>
          </a:p>
          <a:p>
            <a:endParaRPr lang="en-US" sz="2900" i="1" dirty="0"/>
          </a:p>
          <a:p>
            <a:r>
              <a:rPr lang="en-US" sz="2900" i="1" dirty="0"/>
              <a:t>Fuente: </a:t>
            </a:r>
            <a:r>
              <a:rPr lang="en-US" sz="2900" i="1" dirty="0" err="1"/>
              <a:t>Secretaría</a:t>
            </a:r>
            <a:r>
              <a:rPr lang="en-US" sz="2900" i="1" dirty="0"/>
              <a:t> de </a:t>
            </a:r>
            <a:r>
              <a:rPr lang="en-US" sz="2900" i="1" dirty="0" err="1"/>
              <a:t>Educación</a:t>
            </a:r>
            <a:r>
              <a:rPr lang="en-US" sz="2900" i="1" dirty="0"/>
              <a:t> de Bogotá (2017)</a:t>
            </a:r>
          </a:p>
          <a:p>
            <a:pPr rtl="0"/>
            <a:endParaRPr lang="es-ES" dirty="0"/>
          </a:p>
        </p:txBody>
      </p:sp>
      <p:sp>
        <p:nvSpPr>
          <p:cNvPr id="5" name="Marcador de posición de texto 4"/>
          <p:cNvSpPr>
            <a:spLocks noGrp="1"/>
          </p:cNvSpPr>
          <p:nvPr>
            <p:ph type="body" sz="quarter" idx="3"/>
          </p:nvPr>
        </p:nvSpPr>
        <p:spPr/>
        <p:txBody>
          <a:bodyPr rtlCol="0"/>
          <a:lstStyle/>
          <a:p>
            <a:pPr rtl="0"/>
            <a:r>
              <a:rPr lang="es-ES" dirty="0"/>
              <a:t>Instituto Colombo Sueco </a:t>
            </a: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8" name="Imagen 7"/>
          <p:cNvPicPr>
            <a:picLocks noChangeAspect="1"/>
          </p:cNvPicPr>
          <p:nvPr/>
        </p:nvPicPr>
        <p:blipFill>
          <a:blip r:embed="rId5"/>
          <a:stretch>
            <a:fillRect/>
          </a:stretch>
        </p:blipFill>
        <p:spPr>
          <a:xfrm>
            <a:off x="10738259" y="5150610"/>
            <a:ext cx="972148" cy="972148"/>
          </a:xfrm>
          <a:prstGeom prst="ellipse">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257200"/>
            <a:ext cx="2232248" cy="2232248"/>
          </a:xfrm>
          <a:prstGeom prst="rect">
            <a:avLst/>
          </a:prstGeom>
        </p:spPr>
      </p:pic>
      <p:pic>
        <p:nvPicPr>
          <p:cNvPr id="12" name="Imagen 11">
            <a:extLst>
              <a:ext uri="{FF2B5EF4-FFF2-40B4-BE49-F238E27FC236}">
                <a16:creationId xmlns:a16="http://schemas.microsoft.com/office/drawing/2014/main" id="{D7C9C31A-5024-4D8E-A7CF-FB125A6E776F}"/>
              </a:ext>
            </a:extLst>
          </p:cNvPr>
          <p:cNvPicPr/>
          <p:nvPr/>
        </p:nvPicPr>
        <p:blipFill rotWithShape="1">
          <a:blip r:embed="rId8"/>
          <a:srcRect l="15691"/>
          <a:stretch/>
        </p:blipFill>
        <p:spPr>
          <a:xfrm>
            <a:off x="1701924" y="2629002"/>
            <a:ext cx="3174888" cy="3493756"/>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9" name="Imagen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34372" y="2639732"/>
            <a:ext cx="4495428" cy="2996952"/>
          </a:xfrm>
          <a:prstGeom prst="rect">
            <a:avLst/>
          </a:prstGeom>
        </p:spPr>
      </p:pic>
    </p:spTree>
    <p:custDataLst>
      <p:tags r:id="rId1"/>
    </p:custDataLst>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5860" y="404664"/>
            <a:ext cx="9751060" cy="908968"/>
          </a:xfrm>
        </p:spPr>
        <p:txBody>
          <a:bodyPr rtlCol="0"/>
          <a:lstStyle/>
          <a:p>
            <a:pPr algn="ctr"/>
            <a:r>
              <a:rPr lang="es-CO" dirty="0"/>
              <a:t>FUNDAMENTACIÓN TEÓRICA</a:t>
            </a:r>
            <a:endParaRPr lang="es-ES" dirty="0"/>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5"/>
          <a:stretch>
            <a:fillRect/>
          </a:stretch>
        </p:blipFill>
        <p:spPr>
          <a:xfrm>
            <a:off x="10738259" y="5150610"/>
            <a:ext cx="972148" cy="972148"/>
          </a:xfrm>
          <a:prstGeom prst="ellipse">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8" name="CuadroTexto 7"/>
          <p:cNvSpPr txBox="1"/>
          <p:nvPr/>
        </p:nvSpPr>
        <p:spPr>
          <a:xfrm>
            <a:off x="1125860" y="1556792"/>
            <a:ext cx="8712968" cy="4985980"/>
          </a:xfrm>
          <a:prstGeom prst="rect">
            <a:avLst/>
          </a:prstGeom>
          <a:noFill/>
        </p:spPr>
        <p:txBody>
          <a:bodyPr wrap="square" rtlCol="0">
            <a:spAutoFit/>
          </a:bodyPr>
          <a:lstStyle/>
          <a:p>
            <a:pPr algn="just"/>
            <a:r>
              <a:rPr lang="es-MX" sz="2000" dirty="0">
                <a:latin typeface="Times New Roman" panose="02020603050405020304" pitchFamily="18" charset="0"/>
                <a:ea typeface="Cambria" panose="02040503050406030204" pitchFamily="18" charset="0"/>
              </a:rPr>
              <a:t>La educación 3.0 y sus modalidades de aprendizaje desde una perspectiva constructivista apoyada en Gómez (2016), Hernández (1998), </a:t>
            </a:r>
            <a:r>
              <a:rPr lang="es-MX" sz="2000" dirty="0" err="1">
                <a:latin typeface="Times New Roman" panose="02020603050405020304" pitchFamily="18" charset="0"/>
                <a:ea typeface="Cambria" panose="02040503050406030204" pitchFamily="18" charset="0"/>
              </a:rPr>
              <a:t>Bergmann</a:t>
            </a:r>
            <a:r>
              <a:rPr lang="es-MX" sz="2000" dirty="0">
                <a:latin typeface="Times New Roman" panose="02020603050405020304" pitchFamily="18" charset="0"/>
                <a:ea typeface="Cambria" panose="02040503050406030204" pitchFamily="18" charset="0"/>
              </a:rPr>
              <a:t> y </a:t>
            </a:r>
            <a:r>
              <a:rPr lang="es-MX" sz="2000" dirty="0" err="1">
                <a:latin typeface="Times New Roman" panose="02020603050405020304" pitchFamily="18" charset="0"/>
                <a:ea typeface="Cambria" panose="02040503050406030204" pitchFamily="18" charset="0"/>
              </a:rPr>
              <a:t>Sams</a:t>
            </a:r>
            <a:r>
              <a:rPr lang="es-MX" sz="2000" dirty="0">
                <a:latin typeface="Times New Roman" panose="02020603050405020304" pitchFamily="18" charset="0"/>
                <a:ea typeface="Cambria" panose="02040503050406030204" pitchFamily="18" charset="0"/>
              </a:rPr>
              <a:t> (2012), </a:t>
            </a:r>
            <a:r>
              <a:rPr lang="es-MX" sz="2000" dirty="0" err="1">
                <a:latin typeface="Times New Roman" panose="02020603050405020304" pitchFamily="18" charset="0"/>
                <a:ea typeface="Cambria" panose="02040503050406030204" pitchFamily="18" charset="0"/>
              </a:rPr>
              <a:t>Toto</a:t>
            </a:r>
            <a:r>
              <a:rPr lang="es-MX" sz="2000" dirty="0">
                <a:latin typeface="Times New Roman" panose="02020603050405020304" pitchFamily="18" charset="0"/>
                <a:ea typeface="Cambria" panose="02040503050406030204" pitchFamily="18" charset="0"/>
              </a:rPr>
              <a:t> y </a:t>
            </a:r>
            <a:r>
              <a:rPr lang="es-MX" sz="2000" dirty="0" err="1">
                <a:latin typeface="Times New Roman" panose="02020603050405020304" pitchFamily="18" charset="0"/>
                <a:ea typeface="Cambria" panose="02040503050406030204" pitchFamily="18" charset="0"/>
              </a:rPr>
              <a:t>Nguyen</a:t>
            </a:r>
            <a:r>
              <a:rPr lang="es-MX" sz="2000" dirty="0">
                <a:latin typeface="Times New Roman" panose="02020603050405020304" pitchFamily="18" charset="0"/>
                <a:ea typeface="Cambria" panose="02040503050406030204" pitchFamily="18" charset="0"/>
              </a:rPr>
              <a:t> (2009), (</a:t>
            </a:r>
            <a:r>
              <a:rPr lang="es-MX" sz="2000" dirty="0" err="1">
                <a:latin typeface="Times New Roman" panose="02020603050405020304" pitchFamily="18" charset="0"/>
                <a:ea typeface="Cambria" panose="02040503050406030204" pitchFamily="18" charset="0"/>
              </a:rPr>
              <a:t>Crouch</a:t>
            </a:r>
            <a:r>
              <a:rPr lang="es-MX" sz="2000" dirty="0">
                <a:latin typeface="Times New Roman" panose="02020603050405020304" pitchFamily="18" charset="0"/>
                <a:ea typeface="Cambria" panose="02040503050406030204" pitchFamily="18" charset="0"/>
              </a:rPr>
              <a:t> y </a:t>
            </a:r>
            <a:r>
              <a:rPr lang="es-MX" sz="2000" dirty="0" err="1">
                <a:latin typeface="Times New Roman" panose="02020603050405020304" pitchFamily="18" charset="0"/>
                <a:ea typeface="Cambria" panose="02040503050406030204" pitchFamily="18" charset="0"/>
              </a:rPr>
              <a:t>Mazur</a:t>
            </a:r>
            <a:r>
              <a:rPr lang="es-MX" sz="2000" dirty="0">
                <a:latin typeface="Times New Roman" panose="02020603050405020304" pitchFamily="18" charset="0"/>
                <a:ea typeface="Cambria" panose="02040503050406030204" pitchFamily="18" charset="0"/>
              </a:rPr>
              <a:t> (2001), </a:t>
            </a:r>
            <a:r>
              <a:rPr lang="es-MX" sz="2000" dirty="0" err="1">
                <a:latin typeface="Times New Roman" panose="02020603050405020304" pitchFamily="18" charset="0"/>
                <a:ea typeface="Cambria" panose="02040503050406030204" pitchFamily="18" charset="0"/>
              </a:rPr>
              <a:t>Bishop</a:t>
            </a:r>
            <a:r>
              <a:rPr lang="es-MX" sz="2000" dirty="0">
                <a:latin typeface="Times New Roman" panose="02020603050405020304" pitchFamily="18" charset="0"/>
                <a:ea typeface="Cambria" panose="02040503050406030204" pitchFamily="18" charset="0"/>
              </a:rPr>
              <a:t> y </a:t>
            </a:r>
            <a:r>
              <a:rPr lang="es-MX" sz="2000" dirty="0" err="1">
                <a:latin typeface="Times New Roman" panose="02020603050405020304" pitchFamily="18" charset="0"/>
                <a:ea typeface="Cambria" panose="02040503050406030204" pitchFamily="18" charset="0"/>
              </a:rPr>
              <a:t>Verleger</a:t>
            </a:r>
            <a:r>
              <a:rPr lang="es-MX" sz="2000" dirty="0">
                <a:latin typeface="Times New Roman" panose="02020603050405020304" pitchFamily="18" charset="0"/>
                <a:ea typeface="Cambria" panose="02040503050406030204" pitchFamily="18" charset="0"/>
              </a:rPr>
              <a:t> (2013), Johnston (2017), </a:t>
            </a:r>
            <a:r>
              <a:rPr lang="es-MX" sz="2000" dirty="0" err="1">
                <a:latin typeface="Times New Roman" panose="02020603050405020304" pitchFamily="18" charset="0"/>
                <a:ea typeface="Cambria" panose="02040503050406030204" pitchFamily="18" charset="0"/>
              </a:rPr>
              <a:t>Cabi</a:t>
            </a:r>
            <a:r>
              <a:rPr lang="es-MX" sz="2000" dirty="0">
                <a:latin typeface="Times New Roman" panose="02020603050405020304" pitchFamily="18" charset="0"/>
                <a:ea typeface="Cambria" panose="02040503050406030204" pitchFamily="18" charset="0"/>
              </a:rPr>
              <a:t> (2019), </a:t>
            </a:r>
            <a:r>
              <a:rPr lang="es-MX" sz="2000" dirty="0" err="1">
                <a:latin typeface="Times New Roman" panose="02020603050405020304" pitchFamily="18" charset="0"/>
                <a:ea typeface="Cambria" panose="02040503050406030204" pitchFamily="18" charset="0"/>
              </a:rPr>
              <a:t>Fadhli</a:t>
            </a:r>
            <a:r>
              <a:rPr lang="es-MX" sz="2000" dirty="0">
                <a:latin typeface="Times New Roman" panose="02020603050405020304" pitchFamily="18" charset="0"/>
                <a:ea typeface="Cambria" panose="02040503050406030204" pitchFamily="18" charset="0"/>
              </a:rPr>
              <a:t> et ál. (2020), Ortiz et ál. (2018), </a:t>
            </a:r>
            <a:r>
              <a:rPr lang="es-MX" sz="2000" dirty="0" err="1">
                <a:latin typeface="Times New Roman" panose="02020603050405020304" pitchFamily="18" charset="0"/>
                <a:ea typeface="Cambria" panose="02040503050406030204" pitchFamily="18" charset="0"/>
              </a:rPr>
              <a:t>Pektas</a:t>
            </a:r>
            <a:r>
              <a:rPr lang="es-MX" sz="2000" dirty="0">
                <a:latin typeface="Times New Roman" panose="02020603050405020304" pitchFamily="18" charset="0"/>
                <a:ea typeface="Cambria" panose="02040503050406030204" pitchFamily="18" charset="0"/>
              </a:rPr>
              <a:t> y </a:t>
            </a:r>
            <a:r>
              <a:rPr lang="es-MX" sz="2000" dirty="0" err="1">
                <a:latin typeface="Times New Roman" panose="02020603050405020304" pitchFamily="18" charset="0"/>
                <a:ea typeface="Cambria" panose="02040503050406030204" pitchFamily="18" charset="0"/>
              </a:rPr>
              <a:t>Kepceoglu</a:t>
            </a:r>
            <a:r>
              <a:rPr lang="es-MX" sz="2000" dirty="0">
                <a:latin typeface="Times New Roman" panose="02020603050405020304" pitchFamily="18" charset="0"/>
                <a:ea typeface="Cambria" panose="02040503050406030204" pitchFamily="18" charset="0"/>
              </a:rPr>
              <a:t> (2019), </a:t>
            </a:r>
            <a:r>
              <a:rPr lang="es-MX" sz="2000" dirty="0" err="1">
                <a:latin typeface="Times New Roman" panose="02020603050405020304" pitchFamily="18" charset="0"/>
                <a:ea typeface="Cambria" panose="02040503050406030204" pitchFamily="18" charset="0"/>
              </a:rPr>
              <a:t>Siu</a:t>
            </a:r>
            <a:r>
              <a:rPr lang="es-MX" sz="2000" dirty="0">
                <a:latin typeface="Times New Roman" panose="02020603050405020304" pitchFamily="18" charset="0"/>
                <a:ea typeface="Cambria" panose="02040503050406030204" pitchFamily="18" charset="0"/>
              </a:rPr>
              <a:t> et ál. (2017), </a:t>
            </a:r>
            <a:r>
              <a:rPr lang="es-MX" sz="2000" dirty="0" err="1">
                <a:latin typeface="Times New Roman" panose="02020603050405020304" pitchFamily="18" charset="0"/>
                <a:ea typeface="Cambria" panose="02040503050406030204" pitchFamily="18" charset="0"/>
              </a:rPr>
              <a:t>Reiners</a:t>
            </a:r>
            <a:r>
              <a:rPr lang="es-MX" sz="2000" dirty="0">
                <a:latin typeface="Times New Roman" panose="02020603050405020304" pitchFamily="18" charset="0"/>
                <a:ea typeface="Cambria" panose="02040503050406030204" pitchFamily="18" charset="0"/>
              </a:rPr>
              <a:t> y Wood (2015), </a:t>
            </a:r>
            <a:r>
              <a:rPr lang="es-MX" sz="2000" dirty="0" err="1">
                <a:latin typeface="Times New Roman" panose="02020603050405020304" pitchFamily="18" charset="0"/>
                <a:ea typeface="Cambria" panose="02040503050406030204" pitchFamily="18" charset="0"/>
              </a:rPr>
              <a:t>Oxturk</a:t>
            </a:r>
            <a:r>
              <a:rPr lang="es-MX" sz="2000" dirty="0">
                <a:latin typeface="Times New Roman" panose="02020603050405020304" pitchFamily="18" charset="0"/>
                <a:ea typeface="Cambria" panose="02040503050406030204" pitchFamily="18" charset="0"/>
              </a:rPr>
              <a:t> y </a:t>
            </a:r>
            <a:r>
              <a:rPr lang="es-MX" sz="2000" dirty="0" err="1">
                <a:latin typeface="Times New Roman" panose="02020603050405020304" pitchFamily="18" charset="0"/>
                <a:ea typeface="Cambria" panose="02040503050406030204" pitchFamily="18" charset="0"/>
              </a:rPr>
              <a:t>Korkmaz</a:t>
            </a:r>
            <a:r>
              <a:rPr lang="es-MX" sz="2000" dirty="0">
                <a:latin typeface="Times New Roman" panose="02020603050405020304" pitchFamily="18" charset="0"/>
                <a:ea typeface="Cambria" panose="02040503050406030204" pitchFamily="18" charset="0"/>
              </a:rPr>
              <a:t> (2020), </a:t>
            </a:r>
            <a:r>
              <a:rPr lang="es-MX" sz="2000" dirty="0" err="1">
                <a:latin typeface="Times New Roman" panose="02020603050405020304" pitchFamily="18" charset="0"/>
                <a:ea typeface="Cambria" panose="02040503050406030204" pitchFamily="18" charset="0"/>
              </a:rPr>
              <a:t>Ertan</a:t>
            </a:r>
            <a:r>
              <a:rPr lang="es-MX" sz="2000" dirty="0">
                <a:latin typeface="Times New Roman" panose="02020603050405020304" pitchFamily="18" charset="0"/>
                <a:ea typeface="Cambria" panose="02040503050406030204" pitchFamily="18" charset="0"/>
              </a:rPr>
              <a:t> y Duran (2019), </a:t>
            </a:r>
            <a:r>
              <a:rPr lang="es-MX" sz="2000" dirty="0" err="1">
                <a:latin typeface="Times New Roman" panose="02020603050405020304" pitchFamily="18" charset="0"/>
                <a:ea typeface="Cambria" panose="02040503050406030204" pitchFamily="18" charset="0"/>
              </a:rPr>
              <a:t>Rosli</a:t>
            </a:r>
            <a:r>
              <a:rPr lang="es-MX" sz="2000" dirty="0">
                <a:latin typeface="Times New Roman" panose="02020603050405020304" pitchFamily="18" charset="0"/>
                <a:ea typeface="Cambria" panose="02040503050406030204" pitchFamily="18" charset="0"/>
              </a:rPr>
              <a:t> y </a:t>
            </a:r>
            <a:r>
              <a:rPr lang="es-MX" sz="2000" dirty="0" err="1">
                <a:latin typeface="Times New Roman" panose="02020603050405020304" pitchFamily="18" charset="0"/>
                <a:ea typeface="Cambria" panose="02040503050406030204" pitchFamily="18" charset="0"/>
              </a:rPr>
              <a:t>Idrus</a:t>
            </a:r>
            <a:r>
              <a:rPr lang="es-MX" sz="2000" dirty="0">
                <a:latin typeface="Times New Roman" panose="02020603050405020304" pitchFamily="18" charset="0"/>
                <a:ea typeface="Cambria" panose="02040503050406030204" pitchFamily="18" charset="0"/>
              </a:rPr>
              <a:t> (2017), </a:t>
            </a:r>
            <a:r>
              <a:rPr lang="es-MX" sz="2000" dirty="0" err="1">
                <a:latin typeface="Times New Roman" panose="02020603050405020304" pitchFamily="18" charset="0"/>
                <a:ea typeface="Cambria" panose="02040503050406030204" pitchFamily="18" charset="0"/>
              </a:rPr>
              <a:t>Kotluk</a:t>
            </a:r>
            <a:r>
              <a:rPr lang="es-MX" sz="2000" dirty="0">
                <a:latin typeface="Times New Roman" panose="02020603050405020304" pitchFamily="18" charset="0"/>
                <a:ea typeface="Cambria" panose="02040503050406030204" pitchFamily="18" charset="0"/>
              </a:rPr>
              <a:t> y </a:t>
            </a:r>
            <a:r>
              <a:rPr lang="es-MX" sz="2000" dirty="0" err="1">
                <a:latin typeface="Times New Roman" panose="02020603050405020304" pitchFamily="18" charset="0"/>
                <a:ea typeface="Cambria" panose="02040503050406030204" pitchFamily="18" charset="0"/>
              </a:rPr>
              <a:t>Kocakaya</a:t>
            </a:r>
            <a:r>
              <a:rPr lang="es-MX" sz="2000" dirty="0">
                <a:latin typeface="Times New Roman" panose="02020603050405020304" pitchFamily="18" charset="0"/>
                <a:ea typeface="Cambria" panose="02040503050406030204" pitchFamily="18" charset="0"/>
              </a:rPr>
              <a:t> (2017), </a:t>
            </a:r>
            <a:r>
              <a:rPr lang="es-MX" sz="2000" dirty="0" err="1">
                <a:latin typeface="Times New Roman" panose="02020603050405020304" pitchFamily="18" charset="0"/>
                <a:ea typeface="Cambria" panose="02040503050406030204" pitchFamily="18" charset="0"/>
              </a:rPr>
              <a:t>Meskill</a:t>
            </a:r>
            <a:r>
              <a:rPr lang="es-MX" sz="2000" dirty="0">
                <a:latin typeface="Times New Roman" panose="02020603050405020304" pitchFamily="18" charset="0"/>
                <a:ea typeface="Cambria" panose="02040503050406030204" pitchFamily="18" charset="0"/>
              </a:rPr>
              <a:t> (2015), entre otros, que construyen las modalidades de esta educación y su influencia en el aprendizaje y la vida cotidiana de los estudiantes, a partir del diseño de actividades atractivas, novedosas, desafiantes como la narración de historias, el </a:t>
            </a:r>
            <a:r>
              <a:rPr lang="es-MX" sz="2000" i="1" dirty="0" err="1">
                <a:latin typeface="Times New Roman" panose="02020603050405020304" pitchFamily="18" charset="0"/>
                <a:ea typeface="Cambria" panose="02040503050406030204" pitchFamily="18" charset="0"/>
              </a:rPr>
              <a:t>flipped</a:t>
            </a:r>
            <a:r>
              <a:rPr lang="es-MX" sz="2000" i="1" dirty="0">
                <a:latin typeface="Times New Roman" panose="02020603050405020304" pitchFamily="18" charset="0"/>
                <a:ea typeface="Cambria" panose="02040503050406030204" pitchFamily="18" charset="0"/>
              </a:rPr>
              <a:t> </a:t>
            </a:r>
            <a:r>
              <a:rPr lang="es-MX" sz="2000" i="1" dirty="0" err="1">
                <a:latin typeface="Times New Roman" panose="02020603050405020304" pitchFamily="18" charset="0"/>
                <a:ea typeface="Cambria" panose="02040503050406030204" pitchFamily="18" charset="0"/>
              </a:rPr>
              <a:t>classroom</a:t>
            </a:r>
            <a:r>
              <a:rPr lang="es-MX" sz="2000" dirty="0">
                <a:latin typeface="Times New Roman" panose="02020603050405020304" pitchFamily="18" charset="0"/>
                <a:ea typeface="Cambria" panose="02040503050406030204" pitchFamily="18" charset="0"/>
              </a:rPr>
              <a:t>, el aula invertida, la </a:t>
            </a:r>
            <a:r>
              <a:rPr lang="es-MX" sz="2000" dirty="0" err="1">
                <a:latin typeface="Times New Roman" panose="02020603050405020304" pitchFamily="18" charset="0"/>
                <a:ea typeface="Cambria" panose="02040503050406030204" pitchFamily="18" charset="0"/>
              </a:rPr>
              <a:t>gamificación</a:t>
            </a:r>
            <a:r>
              <a:rPr lang="es-MX" sz="2000" dirty="0">
                <a:latin typeface="Times New Roman" panose="02020603050405020304" pitchFamily="18" charset="0"/>
                <a:ea typeface="Cambria" panose="02040503050406030204" pitchFamily="18" charset="0"/>
              </a:rPr>
              <a:t>, el juego, </a:t>
            </a:r>
            <a:r>
              <a:rPr lang="es-MX" sz="2000" i="1" dirty="0" err="1">
                <a:latin typeface="Times New Roman" panose="02020603050405020304" pitchFamily="18" charset="0"/>
                <a:ea typeface="Cambria" panose="02040503050406030204" pitchFamily="18" charset="0"/>
              </a:rPr>
              <a:t>EduStorytelling</a:t>
            </a:r>
            <a:r>
              <a:rPr lang="es-MX" sz="2000" dirty="0">
                <a:latin typeface="Times New Roman" panose="02020603050405020304" pitchFamily="18" charset="0"/>
                <a:ea typeface="Cambria" panose="02040503050406030204" pitchFamily="18" charset="0"/>
              </a:rPr>
              <a:t>  todo ello con recursos digitales, que los motive al trabajo en equipo para la resolución de problemas, a la creación que les oriente a enfocarse en el tema que se esté tratando que les ayuda a fortalecer la responsabilidad, pero también el domino de los recursos digitales y virtuales que les permite el aprendizaje autónomo e incentiva la creatividad.</a:t>
            </a:r>
            <a:endParaRPr lang="es-CO" sz="2000" dirty="0">
              <a:latin typeface="Times New Roman" panose="02020603050405020304" pitchFamily="18" charset="0"/>
              <a:ea typeface="Cambria" panose="02040503050406030204" pitchFamily="18" charset="0"/>
            </a:endParaRPr>
          </a:p>
          <a:p>
            <a:endParaRPr lang="es-CO" sz="900" dirty="0"/>
          </a:p>
          <a:p>
            <a:endParaRPr lang="es-CO" sz="900" dirty="0"/>
          </a:p>
        </p:txBody>
      </p:sp>
    </p:spTree>
    <p:custDataLst>
      <p:tags r:id="rId1"/>
    </p:custDataLst>
    <p:extLst>
      <p:ext uri="{BB962C8B-B14F-4D97-AF65-F5344CB8AC3E}">
        <p14:creationId xmlns:p14="http://schemas.microsoft.com/office/powerpoint/2010/main" val="6571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METODOLOGIA </a:t>
            </a:r>
          </a:p>
        </p:txBody>
      </p:sp>
      <p:pic>
        <p:nvPicPr>
          <p:cNvPr id="3" name="Marcador de posición de imagen 2"/>
          <p:cNvPicPr>
            <a:picLocks noGrp="1" noChangeAspect="1"/>
          </p:cNvPicPr>
          <p:nvPr>
            <p:ph type="pic" idx="1"/>
          </p:nvPr>
        </p:nvPicPr>
        <p:blipFill>
          <a:blip r:embed="rId4">
            <a:extLst>
              <a:ext uri="{28A0092B-C50C-407E-A947-70E740481C1C}">
                <a14:useLocalDpi xmlns:a14="http://schemas.microsoft.com/office/drawing/2010/main" val="0"/>
              </a:ext>
            </a:extLst>
          </a:blip>
          <a:srcRect t="2582" b="2582"/>
          <a:stretch>
            <a:fillRect/>
          </a:stretch>
        </p:blipFill>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7" name="Imagen 6"/>
          <p:cNvPicPr>
            <a:picLocks noChangeAspect="1"/>
          </p:cNvPicPr>
          <p:nvPr/>
        </p:nvPicPr>
        <p:blipFill>
          <a:blip r:embed="rId6"/>
          <a:stretch>
            <a:fillRect/>
          </a:stretch>
        </p:blipFill>
        <p:spPr>
          <a:xfrm>
            <a:off x="10738259" y="5150610"/>
            <a:ext cx="972148" cy="972148"/>
          </a:xfrm>
          <a:prstGeom prst="ellipse">
            <a:avLst/>
          </a:prstGeom>
        </p:spPr>
      </p:pic>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33179" y="321198"/>
            <a:ext cx="2110944" cy="2110944"/>
          </a:xfrm>
          <a:prstGeom prst="rect">
            <a:avLst/>
          </a:prstGeom>
        </p:spPr>
      </p:pic>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spTree>
    <p:custDataLst>
      <p:tags r:id="rId1"/>
    </p:custDataLst>
    <p:extLst>
      <p:ext uri="{BB962C8B-B14F-4D97-AF65-F5344CB8AC3E}">
        <p14:creationId xmlns:p14="http://schemas.microsoft.com/office/powerpoint/2010/main" val="84944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DESARROLLO  </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7" name="Imagen 6"/>
          <p:cNvPicPr>
            <a:picLocks noChangeAspect="1"/>
          </p:cNvPicPr>
          <p:nvPr/>
        </p:nvPicPr>
        <p:blipFill>
          <a:blip r:embed="rId5"/>
          <a:stretch>
            <a:fillRect/>
          </a:stretch>
        </p:blipFill>
        <p:spPr>
          <a:xfrm>
            <a:off x="10738259" y="5150610"/>
            <a:ext cx="972148" cy="972148"/>
          </a:xfrm>
          <a:prstGeom prst="ellipse">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3179" y="321198"/>
            <a:ext cx="2110944" cy="2110944"/>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5" name="Marcador de posición de imagen 4"/>
          <p:cNvPicPr>
            <a:picLocks noGrp="1" noChangeAspect="1"/>
          </p:cNvPicPr>
          <p:nvPr>
            <p:ph type="pic" idx="1"/>
          </p:nvPr>
        </p:nvPicPr>
        <p:blipFill>
          <a:blip r:embed="rId8">
            <a:extLst>
              <a:ext uri="{28A0092B-C50C-407E-A947-70E740481C1C}">
                <a14:useLocalDpi xmlns:a14="http://schemas.microsoft.com/office/drawing/2010/main" val="0"/>
              </a:ext>
            </a:extLst>
          </a:blip>
          <a:srcRect t="2582" b="2582"/>
          <a:stretch>
            <a:fillRect/>
          </a:stretch>
        </p:blipFill>
        <p:spPr/>
      </p:pic>
      <p:sp>
        <p:nvSpPr>
          <p:cNvPr id="10" name="CuadroTexto 9"/>
          <p:cNvSpPr txBox="1"/>
          <p:nvPr/>
        </p:nvSpPr>
        <p:spPr>
          <a:xfrm>
            <a:off x="7894612" y="1772816"/>
            <a:ext cx="2376264" cy="4370427"/>
          </a:xfrm>
          <a:prstGeom prst="rect">
            <a:avLst/>
          </a:prstGeom>
          <a:noFill/>
        </p:spPr>
        <p:txBody>
          <a:bodyPr wrap="square" rtlCol="0">
            <a:spAutoFit/>
          </a:bodyPr>
          <a:lstStyle/>
          <a:p>
            <a:pPr marL="342900" indent="-342900" algn="just">
              <a:buFont typeface="Arial" panose="020B0604020202020204" pitchFamily="34" charset="0"/>
              <a:buChar char="•"/>
            </a:pPr>
            <a:r>
              <a:rPr lang="es-MX" sz="2000" dirty="0">
                <a:solidFill>
                  <a:srgbClr val="222222"/>
                </a:solidFill>
                <a:latin typeface="Times New Roman" panose="02020603050405020304" pitchFamily="18" charset="0"/>
                <a:ea typeface="Times New Roman" panose="02020603050405020304" pitchFamily="18" charset="0"/>
              </a:rPr>
              <a:t>La investigación se inicia de forma presencial </a:t>
            </a:r>
          </a:p>
          <a:p>
            <a:pPr marL="342900" indent="-342900" algn="just">
              <a:buFont typeface="Arial" panose="020B0604020202020204" pitchFamily="34" charset="0"/>
              <a:buChar char="•"/>
            </a:pPr>
            <a:r>
              <a:rPr lang="es-MX" sz="2000" dirty="0">
                <a:solidFill>
                  <a:srgbClr val="222222"/>
                </a:solidFill>
                <a:latin typeface="Times New Roman" panose="02020603050405020304" pitchFamily="18" charset="0"/>
                <a:ea typeface="Times New Roman" panose="02020603050405020304" pitchFamily="18" charset="0"/>
              </a:rPr>
              <a:t>Por coronavirus COVID - 19</a:t>
            </a:r>
          </a:p>
          <a:p>
            <a:pPr marL="342900" indent="-342900" algn="just">
              <a:buFont typeface="Arial" panose="020B0604020202020204" pitchFamily="34" charset="0"/>
              <a:buChar char="•"/>
            </a:pPr>
            <a:r>
              <a:rPr lang="es-MX" sz="2000" dirty="0">
                <a:solidFill>
                  <a:srgbClr val="222222"/>
                </a:solidFill>
                <a:latin typeface="Times New Roman" panose="02020603050405020304" pitchFamily="18" charset="0"/>
                <a:ea typeface="Times New Roman" panose="02020603050405020304" pitchFamily="18" charset="0"/>
              </a:rPr>
              <a:t>se continúan las clases en la modalidad a distancia y virtual del tema específico de la hoja de cálculo de Excel</a:t>
            </a:r>
            <a:endParaRPr lang="es-CO" sz="2000" dirty="0"/>
          </a:p>
          <a:p>
            <a:endParaRPr lang="es-CO" dirty="0"/>
          </a:p>
        </p:txBody>
      </p:sp>
    </p:spTree>
    <p:custDataLst>
      <p:tags r:id="rId1"/>
    </p:custDataLst>
    <p:extLst>
      <p:ext uri="{BB962C8B-B14F-4D97-AF65-F5344CB8AC3E}">
        <p14:creationId xmlns:p14="http://schemas.microsoft.com/office/powerpoint/2010/main" val="388701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796" y="2479412"/>
            <a:ext cx="9505056" cy="1168400"/>
          </a:xfrm>
        </p:spPr>
        <p:txBody>
          <a:bodyPr rtlCol="0">
            <a:normAutofit fontScale="90000"/>
          </a:bodyPr>
          <a:lstStyle/>
          <a:p>
            <a:r>
              <a:rPr lang="es-ES" dirty="0"/>
              <a:t>RESULTADOS</a:t>
            </a:r>
            <a:br>
              <a:rPr lang="es-ES" dirty="0"/>
            </a:br>
            <a:r>
              <a:rPr lang="es-MX" b="1" dirty="0">
                <a:latin typeface="Times New Roman" panose="02020603050405020304" pitchFamily="18" charset="0"/>
                <a:ea typeface="Times New Roman" panose="02020603050405020304" pitchFamily="18" charset="0"/>
                <a:cs typeface="Times New Roman" panose="02020603050405020304" pitchFamily="18" charset="0"/>
              </a:rPr>
              <a:t>Datos Sociodemográficos: </a:t>
            </a:r>
            <a:br>
              <a:rPr lang="es-MX" b="1" dirty="0">
                <a:latin typeface="Times New Roman" panose="02020603050405020304" pitchFamily="18" charset="0"/>
                <a:ea typeface="Times New Roman" panose="02020603050405020304" pitchFamily="18" charset="0"/>
                <a:cs typeface="Times New Roman" panose="02020603050405020304" pitchFamily="18" charset="0"/>
              </a:rPr>
            </a:br>
            <a:br>
              <a:rPr lang="es-CO" dirty="0"/>
            </a:br>
            <a:br>
              <a:rPr lang="es-ES" dirty="0"/>
            </a:br>
            <a:endParaRPr lang="es-ES" dirty="0"/>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045" y="321198"/>
            <a:ext cx="1080120" cy="1080120"/>
          </a:xfrm>
          <a:prstGeom prst="ellipse">
            <a:avLst/>
          </a:prstGeom>
        </p:spPr>
      </p:pic>
      <p:pic>
        <p:nvPicPr>
          <p:cNvPr id="5" name="Imagen 4"/>
          <p:cNvPicPr>
            <a:picLocks noChangeAspect="1"/>
          </p:cNvPicPr>
          <p:nvPr/>
        </p:nvPicPr>
        <p:blipFill>
          <a:blip r:embed="rId5"/>
          <a:stretch>
            <a:fillRect/>
          </a:stretch>
        </p:blipFill>
        <p:spPr>
          <a:xfrm>
            <a:off x="2513687" y="315850"/>
            <a:ext cx="972148" cy="972148"/>
          </a:xfrm>
          <a:prstGeom prst="ellipse">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772" y="291046"/>
            <a:ext cx="1021756" cy="1021756"/>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4370" y="326546"/>
            <a:ext cx="1080120" cy="1080120"/>
          </a:xfrm>
          <a:prstGeom prst="ellipse">
            <a:avLst/>
          </a:prstGeom>
        </p:spPr>
      </p:pic>
      <p:pic>
        <p:nvPicPr>
          <p:cNvPr id="10" name="Imagen 9"/>
          <p:cNvPicPr>
            <a:picLocks noChangeAspect="1"/>
          </p:cNvPicPr>
          <p:nvPr/>
        </p:nvPicPr>
        <p:blipFill>
          <a:blip r:embed="rId5"/>
          <a:stretch>
            <a:fillRect/>
          </a:stretch>
        </p:blipFill>
        <p:spPr>
          <a:xfrm>
            <a:off x="2494012" y="321198"/>
            <a:ext cx="972148" cy="972148"/>
          </a:xfrm>
          <a:prstGeom prst="ellipse">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097" y="296394"/>
            <a:ext cx="1021756" cy="1021756"/>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4812" y="326546"/>
            <a:ext cx="2232248" cy="2232248"/>
          </a:xfrm>
          <a:prstGeom prst="rect">
            <a:avLst/>
          </a:prstGeom>
        </p:spPr>
      </p:pic>
      <p:pic>
        <p:nvPicPr>
          <p:cNvPr id="13" name="Imagen 12">
            <a:extLst>
              <a:ext uri="{FF2B5EF4-FFF2-40B4-BE49-F238E27FC236}">
                <a16:creationId xmlns:a16="http://schemas.microsoft.com/office/drawing/2014/main" id="{852A4D94-23D0-46F3-9095-BC7BCA0E196C}"/>
              </a:ext>
            </a:extLst>
          </p:cNvPr>
          <p:cNvPicPr/>
          <p:nvPr/>
        </p:nvPicPr>
        <p:blipFill rotWithShape="1">
          <a:blip r:embed="rId8">
            <a:extLst>
              <a:ext uri="{28A0092B-C50C-407E-A947-70E740481C1C}">
                <a14:useLocalDpi xmlns:a14="http://schemas.microsoft.com/office/drawing/2010/main" val="0"/>
              </a:ext>
            </a:extLst>
          </a:blip>
          <a:srcRect t="1023" r="618"/>
          <a:stretch/>
        </p:blipFill>
        <p:spPr bwMode="auto">
          <a:xfrm>
            <a:off x="2133972" y="3068960"/>
            <a:ext cx="3168352" cy="3163877"/>
          </a:xfrm>
          <a:prstGeom prst="rect">
            <a:avLst/>
          </a:prstGeom>
          <a:noFill/>
          <a:ln>
            <a:noFill/>
          </a:ln>
          <a:extLst>
            <a:ext uri="{53640926-AAD7-44D8-BBD7-CCE9431645EC}">
              <a14:shadowObscured xmlns:a14="http://schemas.microsoft.com/office/drawing/2010/main"/>
            </a:ext>
          </a:extLst>
        </p:spPr>
      </p:pic>
      <p:pic>
        <p:nvPicPr>
          <p:cNvPr id="15" name="Imagen 14">
            <a:extLst>
              <a:ext uri="{FF2B5EF4-FFF2-40B4-BE49-F238E27FC236}">
                <a16:creationId xmlns:a16="http://schemas.microsoft.com/office/drawing/2014/main" id="{71CFCB27-DBCF-4E7A-BD59-0B8BCB94C1BE}"/>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950396" y="2985952"/>
            <a:ext cx="3879383" cy="3245072"/>
          </a:xfrm>
          <a:prstGeom prst="rect">
            <a:avLst/>
          </a:prstGeom>
          <a:noFill/>
          <a:ln>
            <a:noFill/>
          </a:ln>
        </p:spPr>
      </p:pic>
      <p:sp>
        <p:nvSpPr>
          <p:cNvPr id="7" name="CuadroTexto 6"/>
          <p:cNvSpPr txBox="1"/>
          <p:nvPr/>
        </p:nvSpPr>
        <p:spPr>
          <a:xfrm>
            <a:off x="621804" y="2276872"/>
            <a:ext cx="6264696" cy="646331"/>
          </a:xfrm>
          <a:prstGeom prst="rect">
            <a:avLst/>
          </a:prstGeom>
          <a:noFill/>
        </p:spPr>
        <p:txBody>
          <a:bodyPr wrap="square" rtlCol="0">
            <a:spAutoFit/>
          </a:bodyPr>
          <a:lstStyle/>
          <a:p>
            <a:pPr marL="285750" indent="-285750">
              <a:buFont typeface="Arial" panose="020B0604020202020204" pitchFamily="34" charset="0"/>
              <a:buChar char="•"/>
            </a:pPr>
            <a:r>
              <a:rPr lang="es-MX" dirty="0">
                <a:latin typeface="Times New Roman" panose="02020603050405020304" pitchFamily="18" charset="0"/>
                <a:ea typeface="Cambria" panose="02040503050406030204" pitchFamily="18" charset="0"/>
              </a:rPr>
              <a:t>501 con 40 (50,63 %) </a:t>
            </a:r>
          </a:p>
          <a:p>
            <a:pPr marL="285750" indent="-285750">
              <a:buFont typeface="Arial" panose="020B0604020202020204" pitchFamily="34" charset="0"/>
              <a:buChar char="•"/>
            </a:pPr>
            <a:r>
              <a:rPr lang="es-MX" dirty="0">
                <a:latin typeface="Times New Roman" panose="02020603050405020304" pitchFamily="18" charset="0"/>
                <a:ea typeface="Cambria" panose="02040503050406030204" pitchFamily="18" charset="0"/>
              </a:rPr>
              <a:t>502 con 39 (49,4 %)</a:t>
            </a:r>
            <a:endParaRPr lang="es-CO" dirty="0"/>
          </a:p>
        </p:txBody>
      </p:sp>
    </p:spTree>
    <p:custDataLst>
      <p:tags r:id="rId1"/>
    </p:custDataLst>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796" y="2407405"/>
            <a:ext cx="9505056" cy="1168400"/>
          </a:xfrm>
        </p:spPr>
        <p:txBody>
          <a:bodyPr rtlCol="0">
            <a:normAutofit fontScale="90000"/>
          </a:bodyPr>
          <a:lstStyle/>
          <a:p>
            <a:pPr algn="ctr"/>
            <a:r>
              <a:rPr lang="es-ES" dirty="0"/>
              <a:t>       ESTADÍSTICA DESCRIPTIVA </a:t>
            </a:r>
            <a:br>
              <a:rPr lang="es-ES" dirty="0"/>
            </a:br>
            <a:br>
              <a:rPr lang="es-MX" b="1" dirty="0">
                <a:latin typeface="Times New Roman" panose="02020603050405020304" pitchFamily="18" charset="0"/>
                <a:ea typeface="Times New Roman" panose="02020603050405020304" pitchFamily="18" charset="0"/>
                <a:cs typeface="Times New Roman" panose="02020603050405020304" pitchFamily="18" charset="0"/>
              </a:rPr>
            </a:br>
            <a:br>
              <a:rPr lang="es-CO" dirty="0"/>
            </a:br>
            <a:br>
              <a:rPr lang="es-ES" dirty="0"/>
            </a:br>
            <a:endParaRPr lang="es-ES" dirty="0"/>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4045" y="321198"/>
            <a:ext cx="1080120" cy="1080120"/>
          </a:xfrm>
          <a:prstGeom prst="ellipse">
            <a:avLst/>
          </a:prstGeom>
        </p:spPr>
      </p:pic>
      <p:pic>
        <p:nvPicPr>
          <p:cNvPr id="5" name="Imagen 4"/>
          <p:cNvPicPr>
            <a:picLocks noChangeAspect="1"/>
          </p:cNvPicPr>
          <p:nvPr/>
        </p:nvPicPr>
        <p:blipFill>
          <a:blip r:embed="rId5"/>
          <a:stretch>
            <a:fillRect/>
          </a:stretch>
        </p:blipFill>
        <p:spPr>
          <a:xfrm>
            <a:off x="2513687" y="315850"/>
            <a:ext cx="972148" cy="972148"/>
          </a:xfrm>
          <a:prstGeom prst="ellipse">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772" y="291046"/>
            <a:ext cx="1021756" cy="1021756"/>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4370" y="326546"/>
            <a:ext cx="1080120" cy="1080120"/>
          </a:xfrm>
          <a:prstGeom prst="ellipse">
            <a:avLst/>
          </a:prstGeom>
        </p:spPr>
      </p:pic>
      <p:pic>
        <p:nvPicPr>
          <p:cNvPr id="10" name="Imagen 9"/>
          <p:cNvPicPr>
            <a:picLocks noChangeAspect="1"/>
          </p:cNvPicPr>
          <p:nvPr/>
        </p:nvPicPr>
        <p:blipFill>
          <a:blip r:embed="rId5"/>
          <a:stretch>
            <a:fillRect/>
          </a:stretch>
        </p:blipFill>
        <p:spPr>
          <a:xfrm>
            <a:off x="2494012" y="321198"/>
            <a:ext cx="972148" cy="972148"/>
          </a:xfrm>
          <a:prstGeom prst="ellipse">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097" y="296394"/>
            <a:ext cx="1021756" cy="1021756"/>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4812" y="326546"/>
            <a:ext cx="2232248" cy="2232248"/>
          </a:xfrm>
          <a:prstGeom prst="rect">
            <a:avLst/>
          </a:prstGeom>
        </p:spPr>
      </p:pic>
      <p:sp>
        <p:nvSpPr>
          <p:cNvPr id="3" name="CuadroTexto 2"/>
          <p:cNvSpPr txBox="1"/>
          <p:nvPr/>
        </p:nvSpPr>
        <p:spPr>
          <a:xfrm>
            <a:off x="693812" y="1916832"/>
            <a:ext cx="4896544" cy="4247317"/>
          </a:xfrm>
          <a:prstGeom prst="rect">
            <a:avLst/>
          </a:prstGeom>
          <a:noFill/>
        </p:spPr>
        <p:txBody>
          <a:bodyPr wrap="square" rtlCol="0">
            <a:spAutoFit/>
          </a:bodyPr>
          <a:lstStyle/>
          <a:p>
            <a:pPr marL="457200" indent="-457200" algn="just">
              <a:buFont typeface="Arial" panose="020B0604020202020204" pitchFamily="34" charset="0"/>
              <a:buChar char="•"/>
            </a:pPr>
            <a:r>
              <a:rPr lang="es-MX" sz="2800" dirty="0">
                <a:latin typeface="Times New Roman" panose="02020603050405020304" pitchFamily="18" charset="0"/>
                <a:ea typeface="Cambria" panose="02040503050406030204" pitchFamily="18" charset="0"/>
              </a:rPr>
              <a:t>En la estadística descriptiva se analizan las preguntas pertenecientes a las variables de la plataforma educativa de </a:t>
            </a:r>
            <a:r>
              <a:rPr lang="es-MX" sz="2800" i="1" dirty="0" err="1">
                <a:latin typeface="Times New Roman" panose="02020603050405020304" pitchFamily="18" charset="0"/>
                <a:ea typeface="Cambria" panose="02040503050406030204" pitchFamily="18" charset="0"/>
              </a:rPr>
              <a:t>Moodle</a:t>
            </a:r>
            <a:r>
              <a:rPr lang="es-MX" sz="2800" i="1" dirty="0">
                <a:latin typeface="Times New Roman" panose="02020603050405020304" pitchFamily="18" charset="0"/>
                <a:ea typeface="Cambria" panose="02040503050406030204" pitchFamily="18" charset="0"/>
              </a:rPr>
              <a:t>.</a:t>
            </a:r>
            <a:r>
              <a:rPr lang="es-MX" sz="2800" dirty="0">
                <a:latin typeface="Times New Roman" panose="02020603050405020304" pitchFamily="18" charset="0"/>
                <a:ea typeface="Cambria" panose="02040503050406030204" pitchFamily="18" charset="0"/>
              </a:rPr>
              <a:t> </a:t>
            </a:r>
          </a:p>
          <a:p>
            <a:pPr marL="457200" indent="-457200" algn="just">
              <a:buFont typeface="Arial" panose="020B0604020202020204" pitchFamily="34" charset="0"/>
              <a:buChar char="•"/>
            </a:pPr>
            <a:r>
              <a:rPr lang="es-MX" sz="2800" dirty="0">
                <a:solidFill>
                  <a:srgbClr val="222222"/>
                </a:solidFill>
                <a:latin typeface="Times New Roman" panose="02020603050405020304" pitchFamily="18" charset="0"/>
                <a:ea typeface="Times New Roman" panose="02020603050405020304" pitchFamily="18" charset="0"/>
              </a:rPr>
              <a:t>La comparación de medias aritméticas con prueba </a:t>
            </a:r>
            <a:r>
              <a:rPr lang="es-MX" sz="2800" i="1" dirty="0">
                <a:solidFill>
                  <a:srgbClr val="222222"/>
                </a:solidFill>
                <a:latin typeface="Times New Roman" panose="02020603050405020304" pitchFamily="18" charset="0"/>
                <a:ea typeface="Times New Roman" panose="02020603050405020304" pitchFamily="18" charset="0"/>
              </a:rPr>
              <a:t>T </a:t>
            </a:r>
            <a:r>
              <a:rPr lang="es-MX" sz="2800" i="1" dirty="0" err="1">
                <a:solidFill>
                  <a:srgbClr val="222222"/>
                </a:solidFill>
                <a:latin typeface="Times New Roman" panose="02020603050405020304" pitchFamily="18" charset="0"/>
                <a:ea typeface="Times New Roman" panose="02020603050405020304" pitchFamily="18" charset="0"/>
              </a:rPr>
              <a:t>Student</a:t>
            </a:r>
            <a:r>
              <a:rPr lang="es-MX" sz="2800" dirty="0">
                <a:solidFill>
                  <a:srgbClr val="222222"/>
                </a:solidFill>
                <a:latin typeface="Times New Roman" panose="02020603050405020304" pitchFamily="18" charset="0"/>
                <a:ea typeface="Times New Roman" panose="02020603050405020304" pitchFamily="18" charset="0"/>
              </a:rPr>
              <a:t>, con nivel de significancia de α = 0,05</a:t>
            </a:r>
          </a:p>
          <a:p>
            <a:endParaRPr lang="es-CO" dirty="0"/>
          </a:p>
        </p:txBody>
      </p:sp>
      <p:sp>
        <p:nvSpPr>
          <p:cNvPr id="14" name="Rectángulo: esquinas redondeadas 3">
            <a:extLst>
              <a:ext uri="{FF2B5EF4-FFF2-40B4-BE49-F238E27FC236}">
                <a16:creationId xmlns:a16="http://schemas.microsoft.com/office/drawing/2014/main" id="{3E5DC0BC-4184-48D7-974E-7ACC5516AAB9}"/>
              </a:ext>
            </a:extLst>
          </p:cNvPr>
          <p:cNvSpPr/>
          <p:nvPr/>
        </p:nvSpPr>
        <p:spPr>
          <a:xfrm>
            <a:off x="5806380" y="1916833"/>
            <a:ext cx="4536504" cy="41733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indent="180340" algn="ctr">
              <a:spcBef>
                <a:spcPts val="600"/>
              </a:spcBef>
              <a:spcAft>
                <a:spcPts val="600"/>
              </a:spcAft>
            </a:pPr>
            <a:endParaRPr lang="es-MX" sz="2800" b="1" dirty="0">
              <a:effectLst/>
              <a:latin typeface="Times New Roman" panose="02020603050405020304" pitchFamily="18" charset="0"/>
              <a:ea typeface="Cambria" panose="02040503050406030204" pitchFamily="18" charset="0"/>
            </a:endParaRPr>
          </a:p>
          <a:p>
            <a:pPr indent="180340" algn="ctr">
              <a:spcBef>
                <a:spcPts val="600"/>
              </a:spcBef>
              <a:spcAft>
                <a:spcPts val="600"/>
              </a:spcAft>
            </a:pPr>
            <a:r>
              <a:rPr lang="es-MX" sz="2400" b="1" dirty="0">
                <a:effectLst/>
                <a:latin typeface="Times New Roman" panose="02020603050405020304" pitchFamily="18" charset="0"/>
                <a:ea typeface="Cambria" panose="02040503050406030204" pitchFamily="18" charset="0"/>
              </a:rPr>
              <a:t>Variable plataforma educativa </a:t>
            </a:r>
            <a:r>
              <a:rPr lang="es-MX" sz="2400" b="1" i="1" dirty="0">
                <a:effectLst/>
                <a:latin typeface="Times New Roman" panose="02020603050405020304" pitchFamily="18" charset="0"/>
                <a:ea typeface="Cambria" panose="02040503050406030204" pitchFamily="18" charset="0"/>
              </a:rPr>
              <a:t>Moodle</a:t>
            </a:r>
            <a:r>
              <a:rPr lang="es-MX" sz="2400" b="1" dirty="0">
                <a:effectLst/>
                <a:latin typeface="Times New Roman" panose="02020603050405020304" pitchFamily="18" charset="0"/>
                <a:ea typeface="Cambria" panose="02040503050406030204" pitchFamily="18" charset="0"/>
              </a:rPr>
              <a:t> – Tecnología 3.0 – Dimensión: Conectividad</a:t>
            </a:r>
          </a:p>
          <a:p>
            <a:pPr indent="180340" algn="ctr">
              <a:spcBef>
                <a:spcPts val="600"/>
              </a:spcBef>
              <a:spcAft>
                <a:spcPts val="600"/>
              </a:spcAft>
            </a:pPr>
            <a:r>
              <a:rPr lang="es-MX" sz="2400" dirty="0">
                <a:latin typeface="Times New Roman" panose="02020603050405020304" pitchFamily="18" charset="0"/>
                <a:ea typeface="Cambria" panose="02040503050406030204" pitchFamily="18" charset="0"/>
              </a:rPr>
              <a:t>Tiene computador, servicio de internet y lo usa  Si 75 - No 4</a:t>
            </a:r>
          </a:p>
          <a:p>
            <a:pPr indent="180340" algn="ctr">
              <a:spcBef>
                <a:spcPts val="600"/>
              </a:spcBef>
              <a:spcAft>
                <a:spcPts val="600"/>
              </a:spcAft>
            </a:pPr>
            <a:r>
              <a:rPr lang="es-MX" sz="2400" dirty="0">
                <a:latin typeface="Times New Roman" panose="02020603050405020304" pitchFamily="18" charset="0"/>
                <a:ea typeface="Cambria" panose="02040503050406030204" pitchFamily="18" charset="0"/>
              </a:rPr>
              <a:t>Red estable   Si 47 -  No 28 </a:t>
            </a:r>
          </a:p>
          <a:p>
            <a:pPr indent="180340" algn="ctr">
              <a:spcBef>
                <a:spcPts val="600"/>
              </a:spcBef>
              <a:spcAft>
                <a:spcPts val="600"/>
              </a:spcAft>
            </a:pPr>
            <a:r>
              <a:rPr lang="es-MX" sz="2400" dirty="0">
                <a:latin typeface="Times New Roman" panose="02020603050405020304" pitchFamily="18" charset="0"/>
                <a:ea typeface="Cambria" panose="02040503050406030204" pitchFamily="18" charset="0"/>
              </a:rPr>
              <a:t>No tienen red - 4 </a:t>
            </a:r>
          </a:p>
          <a:p>
            <a:pPr indent="180340" algn="just">
              <a:spcBef>
                <a:spcPts val="600"/>
              </a:spcBef>
              <a:spcAft>
                <a:spcPts val="600"/>
              </a:spcAft>
            </a:pPr>
            <a:endParaRPr lang="es-MX" sz="3600" b="1" dirty="0">
              <a:latin typeface="Times New Roman" panose="020206030504050203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53680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bros clásico 16x9">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611_TF02801059_TF02801059.potx" id="{D84A65F8-EFB6-4DEE-94C5-494AD10A5984}" vid="{3DC139F0-72CA-4B08-A5C7-F98CD63DA097}"/>
    </a:ext>
  </a:extLst>
</a:theme>
</file>

<file path=ppt/theme/theme2.xml><?xml version="1.0" encoding="utf-8"?>
<a:theme xmlns:a="http://schemas.openxmlformats.org/drawingml/2006/main" name="Tema de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4ED80E12-3BE9-4746-820E-FFB249F467F2}">
  <ds:schemaRefs>
    <ds:schemaRef ds:uri="http://purl.org/dc/terms/"/>
    <ds:schemaRef ds:uri="http://schemas.microsoft.com/office/2006/documentManagement/types"/>
    <ds:schemaRef ds:uri="http://purl.org/dc/elements/1.1/"/>
    <ds:schemaRef ds:uri="4873beb7-5857-4685-be1f-d57550cc96cc"/>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652</TotalTime>
  <Words>2348</Words>
  <Application>Microsoft Office PowerPoint</Application>
  <PresentationFormat>Personalizado</PresentationFormat>
  <Paragraphs>485</Paragraphs>
  <Slides>22</Slides>
  <Notes>22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Constantia</vt:lpstr>
      <vt:lpstr>Times New Roman</vt:lpstr>
      <vt:lpstr>Libros clásico 16x9</vt:lpstr>
      <vt:lpstr>Plataforma Educativa Moodle y su impacto en el área de Tecnología e Informática con estudiantes de grado 5 en tiempos de confinamiento por el Covid - 19</vt:lpstr>
      <vt:lpstr>PROBLEMA DE INVESTIGACIÓN </vt:lpstr>
      <vt:lpstr>OBJETIVO</vt:lpstr>
      <vt:lpstr>CONTEXTO </vt:lpstr>
      <vt:lpstr>FUNDAMENTACIÓN TEÓRICA</vt:lpstr>
      <vt:lpstr>METODOLOGIA </vt:lpstr>
      <vt:lpstr>DESARROLLO  </vt:lpstr>
      <vt:lpstr>RESULTADOS Datos Sociodemográficos:    </vt:lpstr>
      <vt:lpstr>       ESTADÍSTICA DESCRIPTIVA     </vt:lpstr>
      <vt:lpstr>PRUEBAS DE HIPÓTESIS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su ponencia</dc:title>
  <dc:creator>Lina María Mahecha Vásquez</dc:creator>
  <cp:lastModifiedBy>apleon12@gmail.com</cp:lastModifiedBy>
  <cp:revision>59</cp:revision>
  <dcterms:created xsi:type="dcterms:W3CDTF">2020-09-29T18:21:03Z</dcterms:created>
  <dcterms:modified xsi:type="dcterms:W3CDTF">2020-10-15T11:53:28Z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ArticulateGUID">
    <vt:lpwstr>248B70E0-4218-4D78-B66F-9A783B4FE243</vt:lpwstr>
  </property>
  <property fmtid="{D5CDD505-2E9C-101B-9397-08002B2CF9AE}" pid="9" name="ArticulatePath">
    <vt:lpwstr>Plantilla Ponencias - FUTURO</vt:lpwstr>
  </property>
</Properties>
</file>