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342" r:id="rId6"/>
    <p:sldId id="257" r:id="rId7"/>
    <p:sldId id="267" r:id="rId8"/>
    <p:sldId id="268" r:id="rId9"/>
    <p:sldId id="341" r:id="rId10"/>
    <p:sldId id="339" r:id="rId11"/>
    <p:sldId id="340" r:id="rId12"/>
    <p:sldId id="26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8" r:id="rId44"/>
    <p:sldId id="317" r:id="rId45"/>
    <p:sldId id="319" r:id="rId46"/>
    <p:sldId id="321" r:id="rId47"/>
    <p:sldId id="322" r:id="rId48"/>
    <p:sldId id="323" r:id="rId49"/>
    <p:sldId id="324" r:id="rId50"/>
    <p:sldId id="320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5" r:id="rId60"/>
    <p:sldId id="334" r:id="rId61"/>
    <p:sldId id="336" r:id="rId62"/>
    <p:sldId id="337" r:id="rId63"/>
    <p:sldId id="338" r:id="rId64"/>
    <p:sldId id="325" r:id="rId6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3065" autoAdjust="0"/>
  </p:normalViewPr>
  <p:slideViewPr>
    <p:cSldViewPr snapToGrid="0" showGuides="1">
      <p:cViewPr varScale="1">
        <p:scale>
          <a:sx n="59" d="100"/>
          <a:sy n="59" d="100"/>
        </p:scale>
        <p:origin x="4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24/10/2020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24/10/2020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07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05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91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739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322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31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3513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19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146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32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61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42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493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565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964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599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247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167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098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89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237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188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019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864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1774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4098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153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870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2338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474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63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5935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14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523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937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0968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5918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4734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33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85995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716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29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0802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32787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109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3288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287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404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64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69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86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69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10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24/10/2020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24/10/2020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24/10/2020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24/10/2020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24/10/2020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Libross/Introduction%20to%20Qualitative%20Research%20Methodology%20-%20A%20Training%20Manual.pd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Libross/Hern&#225;ndez%20Sampieri%207ta%20edidicion.%20PD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bross/Ranjit_Kumar-Research_Methodology_A_Step-by-Step_G.pdf" TargetMode="External"/><Relationship Id="rId5" Type="http://schemas.openxmlformats.org/officeDocument/2006/relationships/image" Target="../media/image7.png"/><Relationship Id="rId4" Type="http://schemas.openxmlformats.org/officeDocument/2006/relationships/hyperlink" Target="Libross/LIBRO%20COMO%20ELABORAR%20UNA%20TESIS%20DE%20TIPO%20CORRELACIONAL%20OCTUBRE%202019.pdf" TargetMode="Externa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Tesis%20V%201,3.pdf" TargetMode="External"/><Relationship Id="rId3" Type="http://schemas.openxmlformats.org/officeDocument/2006/relationships/hyperlink" Target="TESINA%20MARIA%20LOARTE%202020%20ENTREGABLE%20%20vf%202020.pdf" TargetMode="External"/><Relationship Id="rId7" Type="http://schemas.openxmlformats.org/officeDocument/2006/relationships/hyperlink" Target="Plan_Tesis_v%201,2%20Vf.pdf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6" Type="http://schemas.openxmlformats.org/officeDocument/2006/relationships/hyperlink" Target="guia-normas-apa-7-ed-2020-08-12.pdf" TargetMode="External"/><Relationship Id="rId5" Type="http://schemas.openxmlformats.org/officeDocument/2006/relationships/hyperlink" Target="TESIS%20FINAL%202907.pdf" TargetMode="External"/><Relationship Id="rId4" Type="http://schemas.openxmlformats.org/officeDocument/2006/relationships/hyperlink" Target="PLAN%20DE%20TESIS%20-%20MORA.pdf" TargetMode="External"/><Relationship Id="rId9" Type="http://schemas.openxmlformats.org/officeDocument/2006/relationships/image" Target="../media/image7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Libross/Gu&#237;a%20de%20Estadistica%20PACIFICO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guia-normas-apa-7-ed-2020-08-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bross/libro%20cualitativo%20PACIFICO.pdf" TargetMode="External"/><Relationship Id="rId5" Type="http://schemas.openxmlformats.org/officeDocument/2006/relationships/image" Target="../media/image11.png"/><Relationship Id="rId4" Type="http://schemas.openxmlformats.org/officeDocument/2006/relationships/hyperlink" Target="Libross/libro%20cuantitativo%20PACIFICO.pdf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Libross/Ando%20APA%202019%20V2,0.pdf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Libross/Atlas%20Ti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bross/MAXQDA%20Manual%20v%202020.pdf" TargetMode="External"/><Relationship Id="rId5" Type="http://schemas.openxmlformats.org/officeDocument/2006/relationships/image" Target="../media/image15.png"/><Relationship Id="rId4" Type="http://schemas.openxmlformats.org/officeDocument/2006/relationships/hyperlink" Target="Libross/SOFTWARE%20NVIVOvf.pdf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61950" y="2292093"/>
            <a:ext cx="5734050" cy="2219691"/>
          </a:xfrm>
        </p:spPr>
        <p:txBody>
          <a:bodyPr rtlCol="0" anchor="ctr"/>
          <a:lstStyle/>
          <a:p>
            <a:pPr algn="ctr"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PLAN DE TESIS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CUANTITATVA Y CUALTATIVA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93870" y="4732080"/>
            <a:ext cx="5734050" cy="39509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Ponente: Dr. Guillén Valle,, Oscar Rafael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Ph.D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F811B3-910C-4F66-9955-AEC9CD4C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3160"/>
            <a:ext cx="5864080" cy="45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34BFB1-E834-4396-BD27-BCEC20D2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383970"/>
            <a:ext cx="8947281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750DB6-09D9-437D-A614-2209713F2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907495"/>
            <a:ext cx="9513313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-266700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A09F4D-FB28-4830-9664-69666B46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584" y="961345"/>
            <a:ext cx="6785202" cy="56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6F9026-3E00-42D0-81DF-E3F45F71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29" y="1513795"/>
            <a:ext cx="9558342" cy="47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ECDAA1-762A-440A-AEC3-005E2909E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0" y="1718580"/>
            <a:ext cx="10401999" cy="40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56D40C-FBC4-4689-A6F3-17774597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81" y="1454062"/>
            <a:ext cx="9754960" cy="54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4447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D38D3B-4D6C-4FD8-B542-A4AED829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9" y="1546452"/>
            <a:ext cx="9801696" cy="1882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C170FE-27A3-4343-9DE5-BF0BAFA8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58" y="4117522"/>
            <a:ext cx="10092059" cy="14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8713AF-EE08-4DD7-B800-1CBE75F7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19" y="1404937"/>
            <a:ext cx="7680552" cy="52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A3593-592A-4EC9-AD86-BAA6E043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74" y="1832202"/>
            <a:ext cx="10502651" cy="31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0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58ACA3-98DD-427D-85A4-B5CA75BA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44" y="2340542"/>
            <a:ext cx="9048111" cy="29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616D72E-EC39-4DF8-9581-3D7DA294E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C90C1B2-5475-4282-9BD3-DB706459C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D1EDE6B-781A-43F8-8A9F-1EF1167E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88" y="0"/>
            <a:ext cx="4811486" cy="6884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BAEAAEB-66D7-486F-89CC-BE9C0D38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1" y="65314"/>
            <a:ext cx="4679496" cy="6695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45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D9697D-136C-4269-AC84-0EBCD236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8" y="1649865"/>
            <a:ext cx="9818155" cy="47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37D3B3-D43D-40B3-AEDC-E1762713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85" y="1222148"/>
            <a:ext cx="8714015" cy="5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5FDCB0-C1BC-4598-A011-D5FD297C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17" y="1442357"/>
            <a:ext cx="7580539" cy="54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924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62148B-5299-460C-9A8F-14BFAF6C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74" y="1582959"/>
            <a:ext cx="9213998" cy="48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1196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50227E-8059-4F69-8D41-30FC387E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9" y="2140404"/>
            <a:ext cx="9397322" cy="25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2D56D3-8474-4C5E-A3B4-82A0112D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92" y="1817914"/>
            <a:ext cx="10025615" cy="4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AF2882-67B5-4DED-A342-8BA811E39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98" y="1915884"/>
            <a:ext cx="10434404" cy="3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054BF1-A9DE-4C5C-A9B1-0BCFCDF89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9" y="2007052"/>
            <a:ext cx="10232847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F5CAF4-B35F-4035-9396-450667C1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20" y="1593069"/>
            <a:ext cx="9596359" cy="51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167FB6-6C4B-466C-9A7D-8C22CE23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86" y="1517876"/>
            <a:ext cx="9475255" cy="50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un plan de tesis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929054-E73F-4384-BCFA-B4EB5EC9BD34}"/>
              </a:ext>
            </a:extLst>
          </p:cNvPr>
          <p:cNvSpPr txBox="1"/>
          <p:nvPr/>
        </p:nvSpPr>
        <p:spPr>
          <a:xfrm>
            <a:off x="1383847" y="1428687"/>
            <a:ext cx="8331654" cy="535311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MX" b="1" dirty="0"/>
              <a:t>CARÁTULA</a:t>
            </a:r>
          </a:p>
          <a:p>
            <a:r>
              <a:rPr lang="es-MX" dirty="0"/>
              <a:t>Título del proyecto</a:t>
            </a:r>
          </a:p>
          <a:p>
            <a:r>
              <a:rPr lang="es-MX" dirty="0"/>
              <a:t>Nombres y apellidos del Autor</a:t>
            </a:r>
          </a:p>
          <a:p>
            <a:r>
              <a:rPr lang="es-MX" dirty="0"/>
              <a:t>Nombres y apellidos del Asesor</a:t>
            </a:r>
          </a:p>
          <a:p>
            <a:endParaRPr lang="es-MX" b="1" dirty="0"/>
          </a:p>
          <a:p>
            <a:r>
              <a:rPr lang="es-MX" b="1" dirty="0"/>
              <a:t>PÁGINAS PRELIMINARES:</a:t>
            </a:r>
          </a:p>
          <a:p>
            <a:r>
              <a:rPr lang="es-MX" dirty="0"/>
              <a:t>Índice de contenido</a:t>
            </a:r>
          </a:p>
          <a:p>
            <a:r>
              <a:rPr lang="es-MX" dirty="0"/>
              <a:t>Listado de tablas y figuras</a:t>
            </a:r>
          </a:p>
          <a:p>
            <a:endParaRPr lang="es-MX" dirty="0"/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PLANTEAMIENTODEL PROBLEMA</a:t>
            </a:r>
          </a:p>
          <a:p>
            <a:r>
              <a:rPr lang="es-MX" dirty="0"/>
              <a:t>1.1    Descripción del Problema</a:t>
            </a:r>
          </a:p>
          <a:p>
            <a:r>
              <a:rPr lang="es-MX" dirty="0"/>
              <a:t>1.2    Formulación del Problema</a:t>
            </a:r>
          </a:p>
          <a:p>
            <a:r>
              <a:rPr lang="es-MX" dirty="0"/>
              <a:t>1.2.1 Problema general</a:t>
            </a:r>
          </a:p>
          <a:p>
            <a:r>
              <a:rPr lang="es-MX" dirty="0"/>
              <a:t>1.2.2 Problemas específicos</a:t>
            </a:r>
          </a:p>
          <a:p>
            <a:r>
              <a:rPr lang="es-MX" dirty="0"/>
              <a:t>1.3   Importancia y Justificación del Estudio (aporte, contribución)</a:t>
            </a:r>
          </a:p>
          <a:p>
            <a:r>
              <a:rPr lang="es-MX" dirty="0"/>
              <a:t>1.4   Delimitación del estudio</a:t>
            </a:r>
          </a:p>
          <a:p>
            <a:r>
              <a:rPr lang="es-MX" dirty="0"/>
              <a:t>1.5   Objetivos de la Investigación:</a:t>
            </a:r>
          </a:p>
          <a:p>
            <a:r>
              <a:rPr lang="es-MX" dirty="0"/>
              <a:t>1.5.1 Objetivo general</a:t>
            </a:r>
          </a:p>
          <a:p>
            <a:r>
              <a:rPr lang="es-MX" dirty="0"/>
              <a:t>1.5.2 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181212-C2AF-490F-B027-0A5DF438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8" y="1414462"/>
            <a:ext cx="7388733" cy="10969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38850B-DDD6-4962-A84F-D74A0D3C3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041" y="2527302"/>
            <a:ext cx="6589259" cy="43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8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6FF84C-5268-4DD0-A907-4B661898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9" y="2273413"/>
            <a:ext cx="10275579" cy="23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4CD363-8575-4541-91FC-AE98BEC1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15" y="1431471"/>
            <a:ext cx="9347427" cy="50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2B335D-0513-40AB-9CB4-9B75D789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48" y="1579789"/>
            <a:ext cx="9377089" cy="49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C51A13-89E0-490B-BDCC-06C9F32E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9" y="2142218"/>
            <a:ext cx="9957132" cy="29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810302-BB15-4CA5-8CA7-AD5FD4BE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992" y="1420586"/>
            <a:ext cx="7024007" cy="51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35991A-75E5-4512-978D-E76A56E6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65" y="1818595"/>
            <a:ext cx="9739027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EA92E7-0DB8-434A-9577-DD94CB5A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8" y="1592036"/>
            <a:ext cx="9901385" cy="43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34F652-8FF8-42FB-93FF-9319CAC8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98" y="1557337"/>
            <a:ext cx="7367588" cy="46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93042E-A375-4658-85F5-96717859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94" y="1692728"/>
            <a:ext cx="9927611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2403E-66E0-4750-B557-AD302339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un plan de tesis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62F635-0ACA-4358-9522-D60BCC203646}"/>
              </a:ext>
            </a:extLst>
          </p:cNvPr>
          <p:cNvSpPr txBox="1"/>
          <p:nvPr/>
        </p:nvSpPr>
        <p:spPr>
          <a:xfrm>
            <a:off x="1594679" y="1510917"/>
            <a:ext cx="9753678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2. 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</a:p>
          <a:p>
            <a:r>
              <a:rPr lang="es-MX" dirty="0"/>
              <a:t>2.1    Marco histórico</a:t>
            </a:r>
          </a:p>
          <a:p>
            <a:r>
              <a:rPr lang="es-MX" dirty="0"/>
              <a:t>2.2    Investigaciones relacionadas con el tema</a:t>
            </a:r>
          </a:p>
          <a:p>
            <a:r>
              <a:rPr lang="es-MX" dirty="0"/>
              <a:t>2.3    Estructura teórica y científica que sustenta el estudio (teorías, modelos)</a:t>
            </a:r>
          </a:p>
          <a:p>
            <a:r>
              <a:rPr lang="es-MX" dirty="0"/>
              <a:t>2.4    Definición de términos básicos</a:t>
            </a:r>
          </a:p>
          <a:p>
            <a:r>
              <a:rPr lang="es-MX" dirty="0"/>
              <a:t>2.5    Fundamentos teóricos que sustenta el estudio (Figura o mapas conceptuales).</a:t>
            </a:r>
          </a:p>
          <a:p>
            <a:r>
              <a:rPr lang="es-MX" dirty="0"/>
              <a:t>2.6    Hipótesis (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 para las cualitativas</a:t>
            </a:r>
            <a:r>
              <a:rPr lang="es-MX" dirty="0"/>
              <a:t>)</a:t>
            </a:r>
          </a:p>
          <a:p>
            <a:r>
              <a:rPr lang="es-MX" dirty="0"/>
              <a:t>2.6.1  Hipótesis general (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 para las cualitativas</a:t>
            </a:r>
            <a:r>
              <a:rPr lang="es-MX" dirty="0"/>
              <a:t>)</a:t>
            </a:r>
          </a:p>
          <a:p>
            <a:r>
              <a:rPr lang="es-MX" dirty="0"/>
              <a:t>2.6.2  Hipótesis específicas ((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 para las cualitativas</a:t>
            </a:r>
            <a:r>
              <a:rPr lang="es-MX" dirty="0"/>
              <a:t>)</a:t>
            </a:r>
          </a:p>
          <a:p>
            <a:r>
              <a:rPr lang="es-MX" dirty="0"/>
              <a:t>2.7    Variables(definición y operacionalización de variables: Dimensiones e indicadores) </a:t>
            </a:r>
          </a:p>
          <a:p>
            <a:r>
              <a:rPr lang="es-MX" dirty="0"/>
              <a:t>     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las cualitativas: Categorías y subcategorías</a:t>
            </a:r>
          </a:p>
          <a:p>
            <a:endParaRPr lang="es-MX" dirty="0"/>
          </a:p>
          <a:p>
            <a:r>
              <a:rPr lang="es-MX" dirty="0"/>
              <a:t>3. 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METODOLÓGICO</a:t>
            </a:r>
          </a:p>
          <a:p>
            <a:r>
              <a:rPr lang="es-MX" dirty="0"/>
              <a:t>3.1    Tipo, método y diseño de la investigación</a:t>
            </a:r>
          </a:p>
          <a:p>
            <a:r>
              <a:rPr lang="es-MX" dirty="0"/>
              <a:t>3.2    Población y muestra (escenario de estudio)</a:t>
            </a:r>
          </a:p>
          <a:p>
            <a:r>
              <a:rPr lang="es-MX" dirty="0"/>
              <a:t>3.3    Técnicas e instrumentos de recolección de datos (validez y confiabilidad)</a:t>
            </a:r>
          </a:p>
          <a:p>
            <a:r>
              <a:rPr lang="es-MX" dirty="0"/>
              <a:t>3.4    Descripción de procedimientos de análisis</a:t>
            </a:r>
          </a:p>
        </p:txBody>
      </p:sp>
    </p:spTree>
    <p:extLst>
      <p:ext uri="{BB962C8B-B14F-4D97-AF65-F5344CB8AC3E}">
        <p14:creationId xmlns:p14="http://schemas.microsoft.com/office/powerpoint/2010/main" val="79911338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8022E2-5C9F-4EC4-9961-BABA4210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26" y="1762124"/>
            <a:ext cx="10052888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6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52347E-98B3-4711-B746-402E09ED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30" y="1438275"/>
            <a:ext cx="7447870" cy="53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275018-8433-4FB1-AAD5-C8312641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452562"/>
            <a:ext cx="8781370" cy="55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9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FE7997-2DCC-48B8-BC5D-D6F8A336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84" y="1371600"/>
            <a:ext cx="8744631" cy="52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BD027C-AD91-48D2-ADF1-1BFE7F1F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58" y="1658030"/>
            <a:ext cx="8332255" cy="45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C3DAF3-E133-4392-B20B-5B309EF2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735" y="1437594"/>
            <a:ext cx="9071219" cy="51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250C7D-DCEE-4B25-82E5-5EEEBB82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483179"/>
            <a:ext cx="7874454" cy="54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345F4D-B561-4EFC-B685-0A61E21E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95" y="1858737"/>
            <a:ext cx="9091009" cy="35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8830A3-0C8C-45DA-914D-21C81D18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93" y="1815193"/>
            <a:ext cx="9064736" cy="3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9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6B9254-80F1-4681-88E8-DB595EDE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47" y="1681162"/>
            <a:ext cx="8963431" cy="43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9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2403E-66E0-4750-B557-AD302339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un plan de tesis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B1AE9E-BBF7-4D8A-9994-63B88BE09D2B}"/>
              </a:ext>
            </a:extLst>
          </p:cNvPr>
          <p:cNvSpPr txBox="1"/>
          <p:nvPr/>
        </p:nvSpPr>
        <p:spPr>
          <a:xfrm>
            <a:off x="1334860" y="1582340"/>
            <a:ext cx="9572625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4. 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ADMINISTRATIVOS</a:t>
            </a:r>
          </a:p>
          <a:p>
            <a:r>
              <a:rPr lang="es-MX" dirty="0"/>
              <a:t>4.1    Cronograma de actividades</a:t>
            </a:r>
          </a:p>
          <a:p>
            <a:r>
              <a:rPr lang="es-MX" dirty="0"/>
              <a:t>4.2    Presupuesto (Asignación de recursos)</a:t>
            </a:r>
          </a:p>
          <a:p>
            <a:endParaRPr lang="es-MX" dirty="0"/>
          </a:p>
          <a:p>
            <a:pPr marL="342900" indent="-342900">
              <a:buAutoNum type="arabicPeriod" startAt="5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</a:t>
            </a:r>
          </a:p>
          <a:p>
            <a:pPr marL="342900" indent="-342900">
              <a:buAutoNum type="arabicPeriod" startAt="5"/>
            </a:pPr>
            <a:endParaRPr lang="es-MX" dirty="0"/>
          </a:p>
          <a:p>
            <a:r>
              <a:rPr lang="es-MX" dirty="0"/>
              <a:t>6. 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ANEXOS / APENDICS</a:t>
            </a:r>
          </a:p>
          <a:p>
            <a:r>
              <a:rPr lang="es-MX" dirty="0"/>
              <a:t>1:   Declaración de Autenticidad</a:t>
            </a:r>
          </a:p>
          <a:p>
            <a:r>
              <a:rPr lang="es-MX" dirty="0"/>
              <a:t>2:   Autorización de consentimiento para realizar la investigación</a:t>
            </a:r>
          </a:p>
          <a:p>
            <a:r>
              <a:rPr lang="es-MX" dirty="0"/>
              <a:t>3:   Matriz de consistencia</a:t>
            </a:r>
          </a:p>
          <a:p>
            <a:r>
              <a:rPr lang="es-MX" dirty="0"/>
              <a:t>4:   Matriz de operacionalización</a:t>
            </a:r>
          </a:p>
          <a:p>
            <a:r>
              <a:rPr lang="es-MX" dirty="0"/>
              <a:t>5:   Protocolos o Instrumentos utilizados</a:t>
            </a:r>
          </a:p>
          <a:p>
            <a:r>
              <a:rPr lang="es-MX" dirty="0"/>
              <a:t>6:   Formato de instrumentos o protocolos utilizados</a:t>
            </a:r>
          </a:p>
          <a:p>
            <a:r>
              <a:rPr lang="es-MX" dirty="0"/>
              <a:t>7:   Tablas de confiabilidad y validez</a:t>
            </a:r>
          </a:p>
        </p:txBody>
      </p:sp>
    </p:spTree>
    <p:extLst>
      <p:ext uri="{BB962C8B-B14F-4D97-AF65-F5344CB8AC3E}">
        <p14:creationId xmlns:p14="http://schemas.microsoft.com/office/powerpoint/2010/main" val="1917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F33F5E-31A1-4A28-BCBB-64A5BE3C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29" y="1385887"/>
            <a:ext cx="8953500" cy="49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66AFEE-F359-48CB-B2D6-08E57F79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31" y="1891393"/>
            <a:ext cx="9302938" cy="38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BEF8E5-5059-427E-BD33-FD788D15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74" y="1666875"/>
            <a:ext cx="9580051" cy="40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8A393C-26FD-432D-9B75-41D8FC084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89" y="1589314"/>
            <a:ext cx="7444467" cy="47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0CE0F6-36FC-4986-A536-0A00ABC6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73" y="1530123"/>
            <a:ext cx="8373156" cy="50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414D81-35AE-4AF6-A822-3EF8F6B44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97" y="1523999"/>
            <a:ext cx="7692118" cy="50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414D81-35AE-4AF6-A822-3EF8F6B44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97" y="1523999"/>
            <a:ext cx="7692118" cy="50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2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C3298C-D146-40B4-A125-9F930429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36" y="1496105"/>
            <a:ext cx="7192736" cy="49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AA49C0-964A-496A-A8F8-244C8A54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01" y="1402896"/>
            <a:ext cx="8314887" cy="5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719761-B147-434E-BF27-95F80375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460727"/>
            <a:ext cx="6922634" cy="51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6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2403E-66E0-4750-B557-AD302339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Bibliógrafa del curso</a:t>
            </a:r>
            <a:endParaRPr lang="es-MX" dirty="0"/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E7F5E85A-1B16-4ADF-9B7B-2F3D55BE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2" y="1605641"/>
            <a:ext cx="2518326" cy="3243945"/>
          </a:xfrm>
          <a:prstGeom prst="rect">
            <a:avLst/>
          </a:prstGeom>
        </p:spPr>
      </p:pic>
      <p:pic>
        <p:nvPicPr>
          <p:cNvPr id="7" name="Imagen 6">
            <a:hlinkClick r:id="rId4" action="ppaction://hlinkfile"/>
            <a:extLst>
              <a:ext uri="{FF2B5EF4-FFF2-40B4-BE49-F238E27FC236}">
                <a16:creationId xmlns:a16="http://schemas.microsoft.com/office/drawing/2014/main" id="{AE1B85F2-A9EA-4F7C-971E-D49113DF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048" y="1605641"/>
            <a:ext cx="2518326" cy="3135189"/>
          </a:xfrm>
          <a:prstGeom prst="rect">
            <a:avLst/>
          </a:prstGeom>
        </p:spPr>
      </p:pic>
      <p:pic>
        <p:nvPicPr>
          <p:cNvPr id="10" name="Imagen 9">
            <a:hlinkClick r:id="rId6" action="ppaction://hlinkfile"/>
            <a:extLst>
              <a:ext uri="{FF2B5EF4-FFF2-40B4-BE49-F238E27FC236}">
                <a16:creationId xmlns:a16="http://schemas.microsoft.com/office/drawing/2014/main" id="{15693DBB-140B-447C-84A2-0EACCA6F5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725" y="1605641"/>
            <a:ext cx="2518326" cy="3621243"/>
          </a:xfrm>
          <a:prstGeom prst="rect">
            <a:avLst/>
          </a:prstGeom>
        </p:spPr>
      </p:pic>
      <p:pic>
        <p:nvPicPr>
          <p:cNvPr id="13" name="Imagen 12">
            <a:hlinkClick r:id="rId8" action="ppaction://hlinkfile"/>
            <a:extLst>
              <a:ext uri="{FF2B5EF4-FFF2-40B4-BE49-F238E27FC236}">
                <a16:creationId xmlns:a16="http://schemas.microsoft.com/office/drawing/2014/main" id="{EFFC0D29-257E-4696-BF4F-63AC3553A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401" y="1605641"/>
            <a:ext cx="2518326" cy="34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3DDE12-0455-4E1B-A12E-D4BA9E60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47" y="2390435"/>
            <a:ext cx="9046192" cy="20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659" y="125186"/>
            <a:ext cx="9980682" cy="1096962"/>
          </a:xfrm>
        </p:spPr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AB4AAF-DBE7-4759-9859-BB49DE374546}"/>
              </a:ext>
            </a:extLst>
          </p:cNvPr>
          <p:cNvSpPr txBox="1"/>
          <p:nvPr/>
        </p:nvSpPr>
        <p:spPr>
          <a:xfrm>
            <a:off x="669471" y="1474738"/>
            <a:ext cx="40548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3" action="ppaction://hlinkfile"/>
              </a:rPr>
              <a:t>Tesina</a:t>
            </a: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4" action="ppaction://hlinkfile"/>
              </a:rPr>
              <a:t>Plan de tesis</a:t>
            </a: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5" action="ppaction://hlinkfile"/>
              </a:rPr>
              <a:t>Tesis</a:t>
            </a: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6" action="ppaction://hlinkfile"/>
              </a:rPr>
              <a:t>Normas APA 7ta edición</a:t>
            </a: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7" action="ppaction://hlinkfile"/>
              </a:rPr>
              <a:t>Plan de tesis</a:t>
            </a:r>
            <a:endParaRPr lang="es-MX" sz="2000" dirty="0">
              <a:latin typeface="Elephant" panose="02020904090505020303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es-MX" sz="2000" dirty="0">
                <a:latin typeface="Elephant" panose="02020904090505020303" pitchFamily="18" charset="0"/>
                <a:hlinkClick r:id="rId8" action="ppaction://hlinkfile"/>
              </a:rPr>
              <a:t>Tesis</a:t>
            </a:r>
            <a:endParaRPr lang="es-MX" sz="2000" dirty="0">
              <a:latin typeface="Elephant" panose="0202090409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D0D104-862E-4668-A20F-6E26AFAC9C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72" y="1610947"/>
            <a:ext cx="6493044" cy="363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22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2403E-66E0-4750-B557-AD302339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Bibliógrafa del curso</a:t>
            </a:r>
            <a:endParaRPr lang="es-MX" dirty="0"/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4EEE3740-E588-4F08-87CF-8CB69704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0" y="1473652"/>
            <a:ext cx="2426763" cy="2739119"/>
          </a:xfrm>
          <a:prstGeom prst="rect">
            <a:avLst/>
          </a:prstGeom>
        </p:spPr>
      </p:pic>
      <p:pic>
        <p:nvPicPr>
          <p:cNvPr id="7" name="Imagen 6">
            <a:hlinkClick r:id="rId4" action="ppaction://hlinkfile"/>
            <a:extLst>
              <a:ext uri="{FF2B5EF4-FFF2-40B4-BE49-F238E27FC236}">
                <a16:creationId xmlns:a16="http://schemas.microsoft.com/office/drawing/2014/main" id="{44EE7FF6-ADB8-4506-9938-E5527FFB5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915" y="1473652"/>
            <a:ext cx="2838085" cy="3408591"/>
          </a:xfrm>
          <a:prstGeom prst="rect">
            <a:avLst/>
          </a:prstGeom>
        </p:spPr>
      </p:pic>
      <p:pic>
        <p:nvPicPr>
          <p:cNvPr id="9" name="Imagen 8">
            <a:hlinkClick r:id="rId6" action="ppaction://hlinkfile"/>
            <a:extLst>
              <a:ext uri="{FF2B5EF4-FFF2-40B4-BE49-F238E27FC236}">
                <a16:creationId xmlns:a16="http://schemas.microsoft.com/office/drawing/2014/main" id="{1391607F-2C72-4E8B-8530-BDDB62B09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32" y="1473652"/>
            <a:ext cx="3051138" cy="3702505"/>
          </a:xfrm>
          <a:prstGeom prst="rect">
            <a:avLst/>
          </a:prstGeom>
        </p:spPr>
      </p:pic>
      <p:pic>
        <p:nvPicPr>
          <p:cNvPr id="11" name="Imagen 10">
            <a:hlinkClick r:id="rId8" action="ppaction://hlinkfile"/>
            <a:extLst>
              <a:ext uri="{FF2B5EF4-FFF2-40B4-BE49-F238E27FC236}">
                <a16:creationId xmlns:a16="http://schemas.microsoft.com/office/drawing/2014/main" id="{E678E88C-996C-475B-96A8-CF31742BD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3170" y="1620608"/>
            <a:ext cx="2554826" cy="34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2403E-66E0-4750-B557-AD302339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Bibliógrafa del curso</a:t>
            </a:r>
            <a:endParaRPr lang="es-MX" dirty="0"/>
          </a:p>
        </p:txBody>
      </p:sp>
      <p:pic>
        <p:nvPicPr>
          <p:cNvPr id="5" name="Imagen 4">
            <a:hlinkClick r:id="rId2" action="ppaction://hlinkfile"/>
            <a:extLst>
              <a:ext uri="{FF2B5EF4-FFF2-40B4-BE49-F238E27FC236}">
                <a16:creationId xmlns:a16="http://schemas.microsoft.com/office/drawing/2014/main" id="{4BB5A055-A2BF-4619-865F-7856B4DA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9" y="1596117"/>
            <a:ext cx="2580595" cy="3065669"/>
          </a:xfrm>
          <a:prstGeom prst="rect">
            <a:avLst/>
          </a:prstGeom>
        </p:spPr>
      </p:pic>
      <p:pic>
        <p:nvPicPr>
          <p:cNvPr id="8" name="Imagen 7">
            <a:hlinkClick r:id="rId4" action="ppaction://hlinkfile"/>
            <a:extLst>
              <a:ext uri="{FF2B5EF4-FFF2-40B4-BE49-F238E27FC236}">
                <a16:creationId xmlns:a16="http://schemas.microsoft.com/office/drawing/2014/main" id="{B6CB82EE-4242-46F9-8979-EC8EE4505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897" y="1596117"/>
            <a:ext cx="2317075" cy="3065669"/>
          </a:xfrm>
          <a:prstGeom prst="rect">
            <a:avLst/>
          </a:prstGeom>
        </p:spPr>
      </p:pic>
      <p:pic>
        <p:nvPicPr>
          <p:cNvPr id="12" name="Imagen 11">
            <a:hlinkClick r:id="rId6" action="ppaction://hlinkfile"/>
            <a:extLst>
              <a:ext uri="{FF2B5EF4-FFF2-40B4-BE49-F238E27FC236}">
                <a16:creationId xmlns:a16="http://schemas.microsoft.com/office/drawing/2014/main" id="{5708E313-F566-418C-9702-4864A54FF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283" y="1596118"/>
            <a:ext cx="2384240" cy="3237139"/>
          </a:xfrm>
          <a:prstGeom prst="rect">
            <a:avLst/>
          </a:prstGeom>
        </p:spPr>
      </p:pic>
      <p:pic>
        <p:nvPicPr>
          <p:cNvPr id="14" name="Imagen 13">
            <a:hlinkClick r:id="rId8" action="ppaction://hlinkfile"/>
            <a:extLst>
              <a:ext uri="{FF2B5EF4-FFF2-40B4-BE49-F238E27FC236}">
                <a16:creationId xmlns:a16="http://schemas.microsoft.com/office/drawing/2014/main" id="{7C3A350D-260E-4225-8462-2FBD7D015D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405" y="1596117"/>
            <a:ext cx="2470032" cy="35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desarrollo paso a paso mi plan de tesis y tesis?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C72228-FD1E-4314-8354-087010C5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06" y="1690006"/>
            <a:ext cx="10339387" cy="40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227</TotalTime>
  <Words>1072</Words>
  <Application>Microsoft Office PowerPoint</Application>
  <PresentationFormat>Panorámica</PresentationFormat>
  <Paragraphs>174</Paragraphs>
  <Slides>61</Slides>
  <Notes>55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9" baseType="lpstr">
      <vt:lpstr>Arial</vt:lpstr>
      <vt:lpstr>Calibri</vt:lpstr>
      <vt:lpstr>Century Schoolbook</vt:lpstr>
      <vt:lpstr>Elephant</vt:lpstr>
      <vt:lpstr>Euphemia</vt:lpstr>
      <vt:lpstr>Plantagenet Cherokee</vt:lpstr>
      <vt:lpstr>Wingdings</vt:lpstr>
      <vt:lpstr>Literatura académica 16 × 9</vt:lpstr>
      <vt:lpstr>PLAN DE TESIS CUANTITATVA Y CUALTATIVA</vt:lpstr>
      <vt:lpstr>Presentación de PowerPoint</vt:lpstr>
      <vt:lpstr>Índice de un plan de tesis</vt:lpstr>
      <vt:lpstr>Índice de un plan de tesis</vt:lpstr>
      <vt:lpstr>Índice de un plan de tesis</vt:lpstr>
      <vt:lpstr>Bibliógrafa del curso</vt:lpstr>
      <vt:lpstr>Bibliógrafa del curso</vt:lpstr>
      <vt:lpstr>Bibliógrafa del curso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  <vt:lpstr>¿Cómo desarrollo paso a paso mi plan de tesis y tesis?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con diseño de imagen</dc:title>
  <dc:creator>Rafael</dc:creator>
  <cp:lastModifiedBy>Rafael</cp:lastModifiedBy>
  <cp:revision>16</cp:revision>
  <dcterms:created xsi:type="dcterms:W3CDTF">2020-08-28T14:12:46Z</dcterms:created>
  <dcterms:modified xsi:type="dcterms:W3CDTF">2020-10-24T23:04:19Z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